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m4a" ContentType="audio/mp4"/>
  <Default Extension="wmf" ContentType="image/x-wmf"/>
  <Default Extension="rels" ContentType="application/vnd.openxmlformats-package.relationships+xml"/>
  <Default Extension="xml" ContentType="application/xml"/>
  <Default Extension="wdp" ContentType="image/vnd.ms-photo"/>
  <Default Extension="tif" ContentType="image/tiff"/>
  <Default Extension="tiff" ContentType="image/tiff"/>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599" r:id="rId2"/>
    <p:sldId id="681" r:id="rId3"/>
    <p:sldId id="684" r:id="rId4"/>
    <p:sldId id="623" r:id="rId5"/>
    <p:sldId id="625" r:id="rId6"/>
    <p:sldId id="624" r:id="rId7"/>
    <p:sldId id="626" r:id="rId8"/>
    <p:sldId id="680" r:id="rId9"/>
    <p:sldId id="685" r:id="rId10"/>
    <p:sldId id="686" r:id="rId11"/>
    <p:sldId id="668" r:id="rId12"/>
    <p:sldId id="688" r:id="rId13"/>
    <p:sldId id="670" r:id="rId14"/>
    <p:sldId id="671" r:id="rId15"/>
    <p:sldId id="669" r:id="rId16"/>
    <p:sldId id="679" r:id="rId17"/>
    <p:sldId id="687" r:id="rId18"/>
    <p:sldId id="683" r:id="rId19"/>
    <p:sldId id="689" r:id="rId20"/>
    <p:sldId id="604" r:id="rId21"/>
    <p:sldId id="667" r:id="rId22"/>
    <p:sldId id="672" r:id="rId23"/>
    <p:sldId id="601" r:id="rId24"/>
    <p:sldId id="630" r:id="rId25"/>
    <p:sldId id="631" r:id="rId26"/>
    <p:sldId id="629" r:id="rId27"/>
    <p:sldId id="690" r:id="rId28"/>
    <p:sldId id="693" r:id="rId29"/>
    <p:sldId id="642" r:id="rId30"/>
    <p:sldId id="644" r:id="rId31"/>
    <p:sldId id="648" r:id="rId32"/>
    <p:sldId id="691" r:id="rId33"/>
    <p:sldId id="692" r:id="rId34"/>
    <p:sldId id="602" r:id="rId35"/>
    <p:sldId id="651" r:id="rId36"/>
    <p:sldId id="696" r:id="rId37"/>
    <p:sldId id="605" r:id="rId38"/>
    <p:sldId id="673" r:id="rId39"/>
    <p:sldId id="674" r:id="rId40"/>
    <p:sldId id="650" r:id="rId41"/>
    <p:sldId id="675" r:id="rId42"/>
    <p:sldId id="676" r:id="rId43"/>
    <p:sldId id="677" r:id="rId44"/>
    <p:sldId id="678" r:id="rId45"/>
    <p:sldId id="652" r:id="rId46"/>
    <p:sldId id="615" r:id="rId47"/>
    <p:sldId id="616" r:id="rId48"/>
    <p:sldId id="617" r:id="rId49"/>
    <p:sldId id="618" r:id="rId50"/>
    <p:sldId id="619" r:id="rId51"/>
    <p:sldId id="620" r:id="rId52"/>
    <p:sldId id="621" r:id="rId53"/>
    <p:sldId id="622" r:id="rId54"/>
    <p:sldId id="694" r:id="rId55"/>
    <p:sldId id="695" r:id="rId56"/>
    <p:sldId id="659" r:id="rId57"/>
    <p:sldId id="660" r:id="rId58"/>
    <p:sldId id="661" r:id="rId59"/>
    <p:sldId id="662" r:id="rId60"/>
    <p:sldId id="701" r:id="rId61"/>
    <p:sldId id="702" r:id="rId62"/>
    <p:sldId id="703" r:id="rId63"/>
    <p:sldId id="712" r:id="rId64"/>
    <p:sldId id="723" r:id="rId65"/>
    <p:sldId id="710" r:id="rId66"/>
    <p:sldId id="705" r:id="rId67"/>
    <p:sldId id="706" r:id="rId68"/>
    <p:sldId id="704" r:id="rId69"/>
    <p:sldId id="709" r:id="rId70"/>
    <p:sldId id="700" r:id="rId71"/>
    <p:sldId id="699" r:id="rId72"/>
    <p:sldId id="713" r:id="rId73"/>
    <p:sldId id="711" r:id="rId74"/>
    <p:sldId id="714" r:id="rId75"/>
    <p:sldId id="600" r:id="rId76"/>
    <p:sldId id="719" r:id="rId77"/>
    <p:sldId id="720" r:id="rId78"/>
    <p:sldId id="645" r:id="rId79"/>
    <p:sldId id="708" r:id="rId80"/>
    <p:sldId id="715" r:id="rId81"/>
    <p:sldId id="724" r:id="rId82"/>
    <p:sldId id="727" r:id="rId83"/>
    <p:sldId id="728" r:id="rId84"/>
    <p:sldId id="656" r:id="rId85"/>
    <p:sldId id="716" r:id="rId86"/>
    <p:sldId id="732" r:id="rId87"/>
    <p:sldId id="731" r:id="rId88"/>
    <p:sldId id="646" r:id="rId89"/>
    <p:sldId id="654" r:id="rId90"/>
    <p:sldId id="657" r:id="rId91"/>
    <p:sldId id="664" r:id="rId92"/>
    <p:sldId id="665" r:id="rId93"/>
    <p:sldId id="721" r:id="rId94"/>
    <p:sldId id="666" r:id="rId95"/>
    <p:sldId id="722" r:id="rId96"/>
    <p:sldId id="603" r:id="rId97"/>
    <p:sldId id="632" r:id="rId98"/>
    <p:sldId id="633" r:id="rId99"/>
    <p:sldId id="607" r:id="rId100"/>
    <p:sldId id="609" r:id="rId101"/>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o are we" id="{0E2FEEB1-3A4B-4DD7-8FB7-6C162B2F64FC}">
          <p14:sldIdLst>
            <p14:sldId id="599"/>
            <p14:sldId id="681"/>
            <p14:sldId id="684"/>
            <p14:sldId id="623"/>
            <p14:sldId id="625"/>
            <p14:sldId id="624"/>
            <p14:sldId id="626"/>
            <p14:sldId id="680"/>
            <p14:sldId id="685"/>
            <p14:sldId id="686"/>
            <p14:sldId id="668"/>
            <p14:sldId id="688"/>
            <p14:sldId id="670"/>
            <p14:sldId id="671"/>
            <p14:sldId id="669"/>
            <p14:sldId id="679"/>
            <p14:sldId id="687"/>
            <p14:sldId id="683"/>
            <p14:sldId id="689"/>
          </p14:sldIdLst>
        </p14:section>
        <p14:section name="Intro" id="{7259CCC4-756C-42B1-88E3-991F9241324B}">
          <p14:sldIdLst>
            <p14:sldId id="604"/>
            <p14:sldId id="667"/>
            <p14:sldId id="672"/>
            <p14:sldId id="601"/>
            <p14:sldId id="630"/>
            <p14:sldId id="631"/>
            <p14:sldId id="629"/>
            <p14:sldId id="690"/>
            <p14:sldId id="693"/>
            <p14:sldId id="642"/>
            <p14:sldId id="644"/>
            <p14:sldId id="648"/>
            <p14:sldId id="691"/>
            <p14:sldId id="692"/>
          </p14:sldIdLst>
        </p14:section>
        <p14:section name="Scalling, IK, ID" id="{F6423F34-D3F1-402B-AA0A-99CB38086CF6}">
          <p14:sldIdLst>
            <p14:sldId id="602"/>
            <p14:sldId id="651"/>
            <p14:sldId id="696"/>
            <p14:sldId id="605"/>
            <p14:sldId id="673"/>
            <p14:sldId id="674"/>
            <p14:sldId id="650"/>
            <p14:sldId id="675"/>
            <p14:sldId id="676"/>
            <p14:sldId id="677"/>
            <p14:sldId id="678"/>
            <p14:sldId id="652"/>
            <p14:sldId id="615"/>
            <p14:sldId id="616"/>
            <p14:sldId id="617"/>
            <p14:sldId id="618"/>
            <p14:sldId id="619"/>
            <p14:sldId id="620"/>
            <p14:sldId id="621"/>
            <p14:sldId id="622"/>
            <p14:sldId id="694"/>
            <p14:sldId id="695"/>
            <p14:sldId id="659"/>
            <p14:sldId id="660"/>
            <p14:sldId id="661"/>
            <p14:sldId id="662"/>
            <p14:sldId id="701"/>
            <p14:sldId id="702"/>
            <p14:sldId id="703"/>
            <p14:sldId id="712"/>
            <p14:sldId id="723"/>
            <p14:sldId id="710"/>
            <p14:sldId id="705"/>
            <p14:sldId id="706"/>
            <p14:sldId id="704"/>
            <p14:sldId id="709"/>
            <p14:sldId id="700"/>
            <p14:sldId id="699"/>
            <p14:sldId id="713"/>
            <p14:sldId id="711"/>
            <p14:sldId id="714"/>
          </p14:sldIdLst>
        </p14:section>
        <p14:section name="Muscle and JCF" id="{777D956A-F98A-481E-B505-7D5B28B574E2}">
          <p14:sldIdLst>
            <p14:sldId id="600"/>
            <p14:sldId id="719"/>
            <p14:sldId id="720"/>
            <p14:sldId id="645"/>
            <p14:sldId id="708"/>
            <p14:sldId id="715"/>
            <p14:sldId id="724"/>
            <p14:sldId id="727"/>
            <p14:sldId id="728"/>
            <p14:sldId id="656"/>
            <p14:sldId id="716"/>
            <p14:sldId id="732"/>
            <p14:sldId id="731"/>
            <p14:sldId id="646"/>
            <p14:sldId id="654"/>
            <p14:sldId id="657"/>
            <p14:sldId id="664"/>
            <p14:sldId id="665"/>
            <p14:sldId id="721"/>
            <p14:sldId id="666"/>
            <p14:sldId id="722"/>
          </p14:sldIdLst>
        </p14:section>
        <p14:section name="Practical examples" id="{219BA570-E009-4536-BE7D-73A976101765}">
          <p14:sldIdLst>
            <p14:sldId id="603"/>
            <p14:sldId id="632"/>
            <p14:sldId id="633"/>
          </p14:sldIdLst>
        </p14:section>
        <p14:section name="Future directions" id="{86A16683-9242-489A-8252-D7C7CDCC3273}">
          <p14:sldIdLst>
            <p14:sldId id="607"/>
            <p14:sldId id="6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58" y="4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5" Type="http://schemas.openxmlformats.org/officeDocument/2006/relationships/image" Target="../media/image109.wmf"/><Relationship Id="rId4" Type="http://schemas.openxmlformats.org/officeDocument/2006/relationships/image" Target="../media/image10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5.wmf"/><Relationship Id="rId7" Type="http://schemas.openxmlformats.org/officeDocument/2006/relationships/image" Target="../media/image109.wmf"/><Relationship Id="rId2" Type="http://schemas.openxmlformats.org/officeDocument/2006/relationships/image" Target="../media/image120.wmf"/><Relationship Id="rId1" Type="http://schemas.openxmlformats.org/officeDocument/2006/relationships/image" Target="../media/image119.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 Id="rId5" Type="http://schemas.openxmlformats.org/officeDocument/2006/relationships/image" Target="../media/image140.wmf"/><Relationship Id="rId4" Type="http://schemas.openxmlformats.org/officeDocument/2006/relationships/image" Target="../media/image13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12B25-9330-4688-B132-96C3DF9785FC}" type="datetimeFigureOut">
              <a:rPr lang="LID4096" smtClean="0"/>
              <a:t>10/11/2023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165626-EA9B-4F86-8AFC-DC300B6979AE}" type="slidenum">
              <a:rPr lang="LID4096" smtClean="0"/>
              <a:t>‹#›</a:t>
            </a:fld>
            <a:endParaRPr lang="LID4096"/>
          </a:p>
        </p:txBody>
      </p:sp>
    </p:spTree>
    <p:extLst>
      <p:ext uri="{BB962C8B-B14F-4D97-AF65-F5344CB8AC3E}">
        <p14:creationId xmlns:p14="http://schemas.microsoft.com/office/powerpoint/2010/main" val="64416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https://github.com/basgoncalves/BIP_OpenSim_Hungarian_USports</a:t>
            </a:r>
          </a:p>
        </p:txBody>
      </p:sp>
      <p:sp>
        <p:nvSpPr>
          <p:cNvPr id="4" name="Slide Number Placeholder 3"/>
          <p:cNvSpPr>
            <a:spLocks noGrp="1"/>
          </p:cNvSpPr>
          <p:nvPr>
            <p:ph type="sldNum" sz="quarter" idx="5"/>
          </p:nvPr>
        </p:nvSpPr>
        <p:spPr/>
        <p:txBody>
          <a:bodyPr/>
          <a:lstStyle/>
          <a:p>
            <a:fld id="{F1165626-EA9B-4F86-8AFC-DC300B6979AE}" type="slidenum">
              <a:rPr lang="LID4096" smtClean="0"/>
              <a:t>2</a:t>
            </a:fld>
            <a:endParaRPr lang="LID4096"/>
          </a:p>
        </p:txBody>
      </p:sp>
    </p:spTree>
    <p:extLst>
      <p:ext uri="{BB962C8B-B14F-4D97-AF65-F5344CB8AC3E}">
        <p14:creationId xmlns:p14="http://schemas.microsoft.com/office/powerpoint/2010/main" val="1631938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a lot more soft</a:t>
            </a:r>
            <a:r>
              <a:rPr lang="en-AU" baseline="0" dirty="0"/>
              <a:t> tissue artefacts than in reality occurs but I want to show you what happens to the underlying skeletal model.</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46</a:t>
            </a:fld>
            <a:endParaRPr lang="en-AU"/>
          </a:p>
        </p:txBody>
      </p:sp>
    </p:spTree>
    <p:extLst>
      <p:ext uri="{BB962C8B-B14F-4D97-AF65-F5344CB8AC3E}">
        <p14:creationId xmlns:p14="http://schemas.microsoft.com/office/powerpoint/2010/main" val="1946609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it changes the segment lengths, in this case the shank</a:t>
            </a:r>
            <a:r>
              <a:rPr lang="en-AU" baseline="0" dirty="0"/>
              <a:t> segment.</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47</a:t>
            </a:fld>
            <a:endParaRPr lang="en-AU"/>
          </a:p>
        </p:txBody>
      </p:sp>
    </p:spTree>
    <p:extLst>
      <p:ext uri="{BB962C8B-B14F-4D97-AF65-F5344CB8AC3E}">
        <p14:creationId xmlns:p14="http://schemas.microsoft.com/office/powerpoint/2010/main" val="3262256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Or </a:t>
            </a:r>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48</a:t>
            </a:fld>
            <a:endParaRPr lang="en-AU"/>
          </a:p>
        </p:txBody>
      </p:sp>
    </p:spTree>
    <p:extLst>
      <p:ext uri="{BB962C8B-B14F-4D97-AF65-F5344CB8AC3E}">
        <p14:creationId xmlns:p14="http://schemas.microsoft.com/office/powerpoint/2010/main" val="1065184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 changes the position of the segment.</a:t>
            </a:r>
            <a:r>
              <a:rPr lang="en-AU" baseline="0" dirty="0"/>
              <a:t> That means the joints can fly apart. Neither, the change in bone length nor the change of the relative position of the segment is physiological correct. That’s one of the biggest drawbacks of Direct Kinematic approaches.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49</a:t>
            </a:fld>
            <a:endParaRPr lang="en-AU"/>
          </a:p>
        </p:txBody>
      </p:sp>
    </p:spTree>
    <p:extLst>
      <p:ext uri="{BB962C8B-B14F-4D97-AF65-F5344CB8AC3E}">
        <p14:creationId xmlns:p14="http://schemas.microsoft.com/office/powerpoint/2010/main" val="3875626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play the same game</a:t>
            </a:r>
            <a:r>
              <a:rPr lang="en-AU" baseline="0" dirty="0"/>
              <a:t> as before and assume we have a participant with a lot of soft tissue and the markers are moving relative to the underlying bone. On the first picture here we can see the perfect case. All the model markers perfectly match the experimental markers. That’s the reason why we only see the model markers on this figure. The experimental markers are underneath the red model markers.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51</a:t>
            </a:fld>
            <a:endParaRPr lang="en-AU"/>
          </a:p>
        </p:txBody>
      </p:sp>
    </p:spTree>
    <p:extLst>
      <p:ext uri="{BB962C8B-B14F-4D97-AF65-F5344CB8AC3E}">
        <p14:creationId xmlns:p14="http://schemas.microsoft.com/office/powerpoint/2010/main" val="2741937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assume the experimental markers of the shank segment are a lot more</a:t>
            </a:r>
            <a:r>
              <a:rPr lang="en-AU" baseline="0" dirty="0"/>
              <a:t> distal compared to the model markers of the shank. Same initial situation as we had before when we were looking at the Direct Kinematics approach.</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52</a:t>
            </a:fld>
            <a:endParaRPr lang="en-AU"/>
          </a:p>
        </p:txBody>
      </p:sp>
    </p:spTree>
    <p:extLst>
      <p:ext uri="{BB962C8B-B14F-4D97-AF65-F5344CB8AC3E}">
        <p14:creationId xmlns:p14="http://schemas.microsoft.com/office/powerpoint/2010/main" val="1584746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Inverse Kinematics changes the pose of the model, without changing</a:t>
            </a:r>
            <a:r>
              <a:rPr lang="en-AU" baseline="0" dirty="0"/>
              <a:t> the segment lengths or allowing the joints to fly apart, to match the position of the experimental markers as good as possible.</a:t>
            </a:r>
          </a:p>
          <a:p>
            <a:r>
              <a:rPr lang="en-AU" baseline="0" dirty="0"/>
              <a:t>Let’s summarize the Inverse Kinematics approach again:</a:t>
            </a:r>
          </a:p>
          <a:p>
            <a:r>
              <a:rPr lang="en-AU" baseline="0" dirty="0"/>
              <a:t>It is NOT assumed that the markers are rigidly attached to the bones but we have a rigid generic model, which does not allow changes in bone lengths after scaling. Furthermore, joint movements are constrained which prevents un-physiological joint movements.</a:t>
            </a:r>
          </a:p>
          <a:p>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53</a:t>
            </a:fld>
            <a:endParaRPr lang="en-AU"/>
          </a:p>
        </p:txBody>
      </p:sp>
    </p:spTree>
    <p:extLst>
      <p:ext uri="{BB962C8B-B14F-4D97-AF65-F5344CB8AC3E}">
        <p14:creationId xmlns:p14="http://schemas.microsoft.com/office/powerpoint/2010/main" val="798528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https://simtk-confluence.stanford.edu:8443/display/OpenSim/Getting+Started+with+RRA</a:t>
            </a:r>
          </a:p>
        </p:txBody>
      </p:sp>
      <p:sp>
        <p:nvSpPr>
          <p:cNvPr id="4" name="Slide Number Placeholder 3"/>
          <p:cNvSpPr>
            <a:spLocks noGrp="1"/>
          </p:cNvSpPr>
          <p:nvPr>
            <p:ph type="sldNum" sz="quarter" idx="5"/>
          </p:nvPr>
        </p:nvSpPr>
        <p:spPr/>
        <p:txBody>
          <a:bodyPr/>
          <a:lstStyle/>
          <a:p>
            <a:fld id="{F1165626-EA9B-4F86-8AFC-DC300B6979AE}" type="slidenum">
              <a:rPr lang="LID4096" smtClean="0"/>
              <a:t>73</a:t>
            </a:fld>
            <a:endParaRPr lang="LID4096"/>
          </a:p>
        </p:txBody>
      </p:sp>
    </p:spTree>
    <p:extLst>
      <p:ext uri="{BB962C8B-B14F-4D97-AF65-F5344CB8AC3E}">
        <p14:creationId xmlns:p14="http://schemas.microsoft.com/office/powerpoint/2010/main" val="3871637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https://simtk-confluence.stanford.edu:8443/display/OpenSim/Muscle+Model+Theory+and+Publications</a:t>
            </a:r>
          </a:p>
          <a:p>
            <a:r>
              <a:rPr lang="en-GB" dirty="0"/>
              <a:t>https://simtk-confluence.stanford.edu:8443/display/OpenSim/Thelen+2003+Muscle+Model</a:t>
            </a:r>
          </a:p>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78</a:t>
            </a:fld>
            <a:endParaRPr lang="LID4096"/>
          </a:p>
        </p:txBody>
      </p:sp>
    </p:spTree>
    <p:extLst>
      <p:ext uri="{BB962C8B-B14F-4D97-AF65-F5344CB8AC3E}">
        <p14:creationId xmlns:p14="http://schemas.microsoft.com/office/powerpoint/2010/main" val="1660903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https://simtk-confluence.stanford.edu:8443/display/OpenSim/How+Static+Optimization+Works</a:t>
            </a:r>
          </a:p>
        </p:txBody>
      </p:sp>
      <p:sp>
        <p:nvSpPr>
          <p:cNvPr id="4" name="Slide Number Placeholder 3"/>
          <p:cNvSpPr>
            <a:spLocks noGrp="1"/>
          </p:cNvSpPr>
          <p:nvPr>
            <p:ph type="sldNum" sz="quarter" idx="5"/>
          </p:nvPr>
        </p:nvSpPr>
        <p:spPr/>
        <p:txBody>
          <a:bodyPr/>
          <a:lstStyle/>
          <a:p>
            <a:fld id="{F1165626-EA9B-4F86-8AFC-DC300B6979AE}" type="slidenum">
              <a:rPr lang="LID4096" smtClean="0"/>
              <a:t>81</a:t>
            </a:fld>
            <a:endParaRPr lang="LID4096"/>
          </a:p>
        </p:txBody>
      </p:sp>
    </p:spTree>
    <p:extLst>
      <p:ext uri="{BB962C8B-B14F-4D97-AF65-F5344CB8AC3E}">
        <p14:creationId xmlns:p14="http://schemas.microsoft.com/office/powerpoint/2010/main" val="184293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https://www.sciencedirect.com/science/article/abs/pii/S0278591920305068</a:t>
            </a:r>
          </a:p>
        </p:txBody>
      </p:sp>
      <p:sp>
        <p:nvSpPr>
          <p:cNvPr id="4" name="Slide Number Placeholder 3"/>
          <p:cNvSpPr>
            <a:spLocks noGrp="1"/>
          </p:cNvSpPr>
          <p:nvPr>
            <p:ph type="sldNum" sz="quarter" idx="5"/>
          </p:nvPr>
        </p:nvSpPr>
        <p:spPr/>
        <p:txBody>
          <a:bodyPr/>
          <a:lstStyle/>
          <a:p>
            <a:fld id="{F1165626-EA9B-4F86-8AFC-DC300B6979AE}" type="slidenum">
              <a:rPr lang="LID4096" smtClean="0"/>
              <a:t>5</a:t>
            </a:fld>
            <a:endParaRPr lang="LID4096"/>
          </a:p>
        </p:txBody>
      </p:sp>
    </p:spTree>
    <p:extLst>
      <p:ext uri="{BB962C8B-B14F-4D97-AF65-F5344CB8AC3E}">
        <p14:creationId xmlns:p14="http://schemas.microsoft.com/office/powerpoint/2010/main" val="1506681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https://simtk-confluence.stanford.edu:8443/display/OpenSim/How+Static+Optimization+Works</a:t>
            </a:r>
          </a:p>
        </p:txBody>
      </p:sp>
      <p:sp>
        <p:nvSpPr>
          <p:cNvPr id="4" name="Slide Number Placeholder 3"/>
          <p:cNvSpPr>
            <a:spLocks noGrp="1"/>
          </p:cNvSpPr>
          <p:nvPr>
            <p:ph type="sldNum" sz="quarter" idx="5"/>
          </p:nvPr>
        </p:nvSpPr>
        <p:spPr/>
        <p:txBody>
          <a:bodyPr/>
          <a:lstStyle/>
          <a:p>
            <a:fld id="{F1165626-EA9B-4F86-8AFC-DC300B6979AE}" type="slidenum">
              <a:rPr lang="LID4096" smtClean="0"/>
              <a:t>82</a:t>
            </a:fld>
            <a:endParaRPr lang="LID4096"/>
          </a:p>
        </p:txBody>
      </p:sp>
    </p:spTree>
    <p:extLst>
      <p:ext uri="{BB962C8B-B14F-4D97-AF65-F5344CB8AC3E}">
        <p14:creationId xmlns:p14="http://schemas.microsoft.com/office/powerpoint/2010/main" val="4152610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https://simtk-confluence.stanford.edu:8443/display/OpenSim/How+Static+Optimization+Works</a:t>
            </a:r>
          </a:p>
        </p:txBody>
      </p:sp>
      <p:sp>
        <p:nvSpPr>
          <p:cNvPr id="4" name="Slide Number Placeholder 3"/>
          <p:cNvSpPr>
            <a:spLocks noGrp="1"/>
          </p:cNvSpPr>
          <p:nvPr>
            <p:ph type="sldNum" sz="quarter" idx="5"/>
          </p:nvPr>
        </p:nvSpPr>
        <p:spPr/>
        <p:txBody>
          <a:bodyPr/>
          <a:lstStyle/>
          <a:p>
            <a:fld id="{F1165626-EA9B-4F86-8AFC-DC300B6979AE}" type="slidenum">
              <a:rPr lang="LID4096" smtClean="0"/>
              <a:t>83</a:t>
            </a:fld>
            <a:endParaRPr lang="LID4096"/>
          </a:p>
        </p:txBody>
      </p:sp>
    </p:spTree>
    <p:extLst>
      <p:ext uri="{BB962C8B-B14F-4D97-AF65-F5344CB8AC3E}">
        <p14:creationId xmlns:p14="http://schemas.microsoft.com/office/powerpoint/2010/main" val="4045454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AFC0EC76-520D-4E7A-96DF-6E35E24986C0}"/>
              </a:ext>
            </a:extLst>
          </p:cNvPr>
          <p:cNvSpPr txBox="1">
            <a:spLocks noGrp="1" noChangeArrowheads="1"/>
          </p:cNvSpPr>
          <p:nvPr/>
        </p:nvSpPr>
        <p:spPr bwMode="auto">
          <a:xfrm>
            <a:off x="3929063" y="8770938"/>
            <a:ext cx="3005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a:defRPr sz="2400">
                <a:solidFill>
                  <a:schemeClr val="tx1"/>
                </a:solidFill>
                <a:latin typeface="Times New Roman" panose="02020603050405020304" pitchFamily="18" charset="0"/>
                <a:ea typeface="MS PGothic" panose="020B0600070205080204" pitchFamily="34" charset="-128"/>
              </a:defRPr>
            </a:lvl1pPr>
            <a:lvl2pPr marL="742950" indent="-285750" algn="ctr">
              <a:defRPr sz="2400">
                <a:solidFill>
                  <a:schemeClr val="tx1"/>
                </a:solidFill>
                <a:latin typeface="Times New Roman" panose="02020603050405020304" pitchFamily="18" charset="0"/>
                <a:ea typeface="MS PGothic" panose="020B0600070205080204" pitchFamily="34" charset="-128"/>
              </a:defRPr>
            </a:lvl2pPr>
            <a:lvl3pPr marL="1143000" indent="-228600" algn="ctr">
              <a:defRPr sz="2400">
                <a:solidFill>
                  <a:schemeClr val="tx1"/>
                </a:solidFill>
                <a:latin typeface="Times New Roman" panose="02020603050405020304" pitchFamily="18" charset="0"/>
                <a:ea typeface="MS PGothic" panose="020B0600070205080204" pitchFamily="34" charset="-128"/>
              </a:defRPr>
            </a:lvl3pPr>
            <a:lvl4pPr marL="1600200" indent="-228600" algn="ctr">
              <a:defRPr sz="2400">
                <a:solidFill>
                  <a:schemeClr val="tx1"/>
                </a:solidFill>
                <a:latin typeface="Times New Roman" panose="02020603050405020304" pitchFamily="18" charset="0"/>
                <a:ea typeface="MS PGothic" panose="020B0600070205080204" pitchFamily="34" charset="-128"/>
              </a:defRPr>
            </a:lvl4pPr>
            <a:lvl5pPr marL="2057400" indent="-228600" algn="ctr">
              <a:defRPr sz="2400">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r"/>
            <a:fld id="{B66BA69C-F1DB-4267-9BD8-CCB179A3CCB4}" type="slidenum">
              <a:rPr lang="en-US" altLang="nl-BE" sz="1200">
                <a:latin typeface="Times" panose="02020603050405020304" pitchFamily="18" charset="0"/>
              </a:rPr>
              <a:pPr algn="r"/>
              <a:t>88</a:t>
            </a:fld>
            <a:endParaRPr lang="en-US" altLang="nl-BE" sz="1200">
              <a:latin typeface="Times" panose="02020603050405020304" pitchFamily="18" charset="0"/>
            </a:endParaRPr>
          </a:p>
        </p:txBody>
      </p:sp>
      <p:sp>
        <p:nvSpPr>
          <p:cNvPr id="24579" name="Rectangle 2">
            <a:extLst>
              <a:ext uri="{FF2B5EF4-FFF2-40B4-BE49-F238E27FC236}">
                <a16:creationId xmlns:a16="http://schemas.microsoft.com/office/drawing/2014/main" id="{796461D3-ECCB-4C49-A796-C1AA3C548EE1}"/>
              </a:ext>
            </a:extLst>
          </p:cNvPr>
          <p:cNvSpPr>
            <a:spLocks noGrp="1" noRot="1" noChangeAspect="1" noChangeArrowheads="1" noTextEdit="1"/>
          </p:cNvSpPr>
          <p:nvPr>
            <p:ph type="sldImg"/>
          </p:nvPr>
        </p:nvSpPr>
        <p:spPr>
          <a:xfrm>
            <a:off x="390525" y="692150"/>
            <a:ext cx="6153150" cy="3462338"/>
          </a:xfrm>
          <a:ln/>
        </p:spPr>
      </p:sp>
      <p:sp>
        <p:nvSpPr>
          <p:cNvPr id="24580" name="Rectangle 3">
            <a:extLst>
              <a:ext uri="{FF2B5EF4-FFF2-40B4-BE49-F238E27FC236}">
                <a16:creationId xmlns:a16="http://schemas.microsoft.com/office/drawing/2014/main" id="{9D64744D-67FA-4C44-A063-967B5B35EF5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mn-lt"/>
                <a:ea typeface="ＭＳ Ｐゴシック" pitchFamily="34" charset="-128"/>
              </a:rPr>
              <a:t>Joint Reaction analysis calculates joint loads in a post processing step.</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40886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9pPr>
          </a:lstStyle>
          <a:p>
            <a:pPr>
              <a:spcBef>
                <a:spcPct val="0"/>
              </a:spcBef>
            </a:pPr>
            <a:fld id="{A0FA7AD1-DF67-43A6-84D4-4F38F924F73E}" type="slidenum">
              <a:rPr lang="en-US" altLang="nl-BE" smtClean="0"/>
              <a:pPr>
                <a:spcBef>
                  <a:spcPct val="0"/>
                </a:spcBef>
              </a:pPr>
              <a:t>89</a:t>
            </a:fld>
            <a:endParaRPr lang="en-US" altLang="nl-BE"/>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nl-BE">
                <a:latin typeface="Times" panose="02020603050405020304" pitchFamily="18" charset="0"/>
              </a:rPr>
              <a:t>An analysis probes and reports data from the model during a simulation.</a:t>
            </a:r>
          </a:p>
        </p:txBody>
      </p:sp>
    </p:spTree>
    <p:extLst>
      <p:ext uri="{BB962C8B-B14F-4D97-AF65-F5344CB8AC3E}">
        <p14:creationId xmlns:p14="http://schemas.microsoft.com/office/powerpoint/2010/main" val="3892909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altLang="nl-BE">
                <a:latin typeface="Times" panose="02020603050405020304" pitchFamily="18" charset="0"/>
                <a:sym typeface="Wingdings" panose="05000000000000000000" pitchFamily="2" charset="2"/>
              </a:rPr>
              <a:t>Joint forces and moments transferred between consecutive bodies as a result of all loads acting on the model:</a:t>
            </a:r>
          </a:p>
          <a:p>
            <a:endParaRPr lang="it-IT" altLang="nl-BE">
              <a:latin typeface="Times" panose="02020603050405020304" pitchFamily="18" charset="0"/>
              <a:sym typeface="Wingdings" panose="05000000000000000000" pitchFamily="2" charset="2"/>
            </a:endParaRPr>
          </a:p>
          <a:p>
            <a:r>
              <a:rPr lang="it-IT" altLang="nl-BE">
                <a:latin typeface="Times" panose="02020603050405020304" pitchFamily="18" charset="0"/>
              </a:rPr>
              <a:t>Resultant forces and moments the joint structure caries in response to all motions and forces in the model, including muscles, motors, and all other actuators </a:t>
            </a:r>
            <a:endParaRPr lang="en-US" altLang="nl-BE">
              <a:latin typeface="Times" panose="02020603050405020304" pitchFamily="18" charset="0"/>
            </a:endParaRPr>
          </a:p>
          <a:p>
            <a:endParaRPr lang="it-IT" altLang="nl-BE">
              <a:latin typeface="Times" panose="02020603050405020304" pitchFamily="18" charset="0"/>
              <a:sym typeface="Wingdings" panose="05000000000000000000" pitchFamily="2" charset="2"/>
            </a:endParaRPr>
          </a:p>
          <a:p>
            <a:endParaRPr lang="it-IT" altLang="nl-BE">
              <a:latin typeface="Times"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209664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altLang="nl-BE">
                <a:latin typeface="Times" panose="02020603050405020304" pitchFamily="18" charset="0"/>
              </a:rPr>
              <a:t>The JointReaction analysis calculates the resultant forces and moments that the joint carries to prevent movement that cannot be produced </a:t>
            </a:r>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9pPr>
          </a:lstStyle>
          <a:p>
            <a:pPr>
              <a:spcBef>
                <a:spcPct val="0"/>
              </a:spcBef>
            </a:pPr>
            <a:fld id="{18923716-6E8F-4CB2-B3BC-B54431DBE3FA}" type="slidenum">
              <a:rPr lang="en-US" altLang="nl-BE" smtClean="0">
                <a:solidFill>
                  <a:srgbClr val="000000"/>
                </a:solidFill>
              </a:rPr>
              <a:pPr>
                <a:spcBef>
                  <a:spcPct val="0"/>
                </a:spcBef>
              </a:pPr>
              <a:t>91</a:t>
            </a:fld>
            <a:endParaRPr lang="en-US" altLang="nl-BE">
              <a:solidFill>
                <a:srgbClr val="000000"/>
              </a:solidFill>
            </a:endParaRPr>
          </a:p>
        </p:txBody>
      </p:sp>
    </p:spTree>
    <p:extLst>
      <p:ext uri="{BB962C8B-B14F-4D97-AF65-F5344CB8AC3E}">
        <p14:creationId xmlns:p14="http://schemas.microsoft.com/office/powerpoint/2010/main" val="2870230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Times" panose="02020603050405020304" pitchFamily="18" charset="0"/>
            </a:endParaRPr>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9pPr>
          </a:lstStyle>
          <a:p>
            <a:pPr>
              <a:spcBef>
                <a:spcPct val="0"/>
              </a:spcBef>
            </a:pPr>
            <a:fld id="{294D6F57-5F44-4C73-952F-9FC7B886FCDC}" type="slidenum">
              <a:rPr lang="en-US" altLang="nl-BE" smtClean="0">
                <a:solidFill>
                  <a:srgbClr val="000000"/>
                </a:solidFill>
              </a:rPr>
              <a:pPr>
                <a:spcBef>
                  <a:spcPct val="0"/>
                </a:spcBef>
              </a:pPr>
              <a:t>92</a:t>
            </a:fld>
            <a:endParaRPr lang="en-US" altLang="nl-BE">
              <a:solidFill>
                <a:srgbClr val="000000"/>
              </a:solidFill>
            </a:endParaRPr>
          </a:p>
        </p:txBody>
      </p:sp>
    </p:spTree>
    <p:extLst>
      <p:ext uri="{BB962C8B-B14F-4D97-AF65-F5344CB8AC3E}">
        <p14:creationId xmlns:p14="http://schemas.microsoft.com/office/powerpoint/2010/main" val="3809110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nl-BE">
                <a:latin typeface="Times" panose="02020603050405020304" pitchFamily="18" charset="0"/>
              </a:rPr>
              <a:t>Go conceptual</a:t>
            </a: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9pPr>
          </a:lstStyle>
          <a:p>
            <a:pPr>
              <a:spcBef>
                <a:spcPct val="0"/>
              </a:spcBef>
            </a:pPr>
            <a:fld id="{B7B63834-9CFC-42E4-92E2-910353D69DE0}" type="slidenum">
              <a:rPr lang="en-US" altLang="nl-BE" smtClean="0">
                <a:solidFill>
                  <a:srgbClr val="000000"/>
                </a:solidFill>
              </a:rPr>
              <a:pPr>
                <a:spcBef>
                  <a:spcPct val="0"/>
                </a:spcBef>
              </a:pPr>
              <a:t>94</a:t>
            </a:fld>
            <a:endParaRPr lang="en-US" altLang="nl-BE">
              <a:solidFill>
                <a:srgbClr val="000000"/>
              </a:solidFill>
            </a:endParaRPr>
          </a:p>
        </p:txBody>
      </p:sp>
    </p:spTree>
    <p:extLst>
      <p:ext uri="{BB962C8B-B14F-4D97-AF65-F5344CB8AC3E}">
        <p14:creationId xmlns:p14="http://schemas.microsoft.com/office/powerpoint/2010/main" val="2637597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https://www.sciencedirect.com/science/article/abs/pii/S0021929009003169?via%3Dihub</a:t>
            </a:r>
          </a:p>
          <a:p>
            <a:r>
              <a:rPr lang="en-GB" dirty="0"/>
              <a:t>https://www.sciencedirect.com/science/article/abs/pii/S0021929001000409?via%3Dihub</a:t>
            </a:r>
          </a:p>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6</a:t>
            </a:fld>
            <a:endParaRPr lang="LID4096"/>
          </a:p>
        </p:txBody>
      </p:sp>
    </p:spTree>
    <p:extLst>
      <p:ext uri="{BB962C8B-B14F-4D97-AF65-F5344CB8AC3E}">
        <p14:creationId xmlns:p14="http://schemas.microsoft.com/office/powerpoint/2010/main" val="1075075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https://journals.plos.org/plosone/article?id=10.1371/journal.pone.0291789</a:t>
            </a:r>
          </a:p>
        </p:txBody>
      </p:sp>
      <p:sp>
        <p:nvSpPr>
          <p:cNvPr id="4" name="Slide Number Placeholder 3"/>
          <p:cNvSpPr>
            <a:spLocks noGrp="1"/>
          </p:cNvSpPr>
          <p:nvPr>
            <p:ph type="sldNum" sz="quarter" idx="5"/>
          </p:nvPr>
        </p:nvSpPr>
        <p:spPr/>
        <p:txBody>
          <a:bodyPr/>
          <a:lstStyle/>
          <a:p>
            <a:fld id="{F1165626-EA9B-4F86-8AFC-DC300B6979AE}" type="slidenum">
              <a:rPr lang="LID4096" smtClean="0"/>
              <a:t>16</a:t>
            </a:fld>
            <a:endParaRPr lang="LID4096"/>
          </a:p>
        </p:txBody>
      </p:sp>
    </p:spTree>
    <p:extLst>
      <p:ext uri="{BB962C8B-B14F-4D97-AF65-F5344CB8AC3E}">
        <p14:creationId xmlns:p14="http://schemas.microsoft.com/office/powerpoint/2010/main" val="363567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10.1016/j.jbiomech.2014.10.009</a:t>
            </a:r>
          </a:p>
        </p:txBody>
      </p:sp>
      <p:sp>
        <p:nvSpPr>
          <p:cNvPr id="4" name="Slide Number Placeholder 3"/>
          <p:cNvSpPr>
            <a:spLocks noGrp="1"/>
          </p:cNvSpPr>
          <p:nvPr>
            <p:ph type="sldNum" sz="quarter" idx="5"/>
          </p:nvPr>
        </p:nvSpPr>
        <p:spPr/>
        <p:txBody>
          <a:bodyPr/>
          <a:lstStyle/>
          <a:p>
            <a:fld id="{F1165626-EA9B-4F86-8AFC-DC300B6979AE}" type="slidenum">
              <a:rPr lang="LID4096" smtClean="0"/>
              <a:t>17</a:t>
            </a:fld>
            <a:endParaRPr lang="LID4096"/>
          </a:p>
        </p:txBody>
      </p:sp>
    </p:spTree>
    <p:extLst>
      <p:ext uri="{BB962C8B-B14F-4D97-AF65-F5344CB8AC3E}">
        <p14:creationId xmlns:p14="http://schemas.microsoft.com/office/powerpoint/2010/main" val="250704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https://www.sciencedirect.com/science/article/abs/pii/S0966636222006567</a:t>
            </a:r>
          </a:p>
        </p:txBody>
      </p:sp>
      <p:sp>
        <p:nvSpPr>
          <p:cNvPr id="4" name="Slide Number Placeholder 3"/>
          <p:cNvSpPr>
            <a:spLocks noGrp="1"/>
          </p:cNvSpPr>
          <p:nvPr>
            <p:ph type="sldNum" sz="quarter" idx="5"/>
          </p:nvPr>
        </p:nvSpPr>
        <p:spPr/>
        <p:txBody>
          <a:bodyPr/>
          <a:lstStyle/>
          <a:p>
            <a:fld id="{F1165626-EA9B-4F86-8AFC-DC300B6979AE}" type="slidenum">
              <a:rPr lang="LID4096" smtClean="0"/>
              <a:t>18</a:t>
            </a:fld>
            <a:endParaRPr lang="LID4096"/>
          </a:p>
        </p:txBody>
      </p:sp>
    </p:spTree>
    <p:extLst>
      <p:ext uri="{BB962C8B-B14F-4D97-AF65-F5344CB8AC3E}">
        <p14:creationId xmlns:p14="http://schemas.microsoft.com/office/powerpoint/2010/main" val="3802387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https://www.nasa.gov/general/digital-astronaut-simulation-tool/</a:t>
            </a:r>
          </a:p>
          <a:p>
            <a:endParaRPr lang="en-GB" dirty="0"/>
          </a:p>
          <a:p>
            <a:r>
              <a:rPr lang="en-GB" dirty="0"/>
              <a:t>10.1152/japplphysiol.00662.2021</a:t>
            </a:r>
          </a:p>
        </p:txBody>
      </p:sp>
      <p:sp>
        <p:nvSpPr>
          <p:cNvPr id="4" name="Slide Number Placeholder 3"/>
          <p:cNvSpPr>
            <a:spLocks noGrp="1"/>
          </p:cNvSpPr>
          <p:nvPr>
            <p:ph type="sldNum" sz="quarter" idx="5"/>
          </p:nvPr>
        </p:nvSpPr>
        <p:spPr/>
        <p:txBody>
          <a:bodyPr/>
          <a:lstStyle/>
          <a:p>
            <a:fld id="{F1165626-EA9B-4F86-8AFC-DC300B6979AE}" type="slidenum">
              <a:rPr lang="LID4096" smtClean="0"/>
              <a:t>19</a:t>
            </a:fld>
            <a:endParaRPr lang="LID4096"/>
          </a:p>
        </p:txBody>
      </p:sp>
    </p:spTree>
    <p:extLst>
      <p:ext uri="{BB962C8B-B14F-4D97-AF65-F5344CB8AC3E}">
        <p14:creationId xmlns:p14="http://schemas.microsoft.com/office/powerpoint/2010/main" val="3505121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22</a:t>
            </a:fld>
            <a:endParaRPr lang="LID4096"/>
          </a:p>
        </p:txBody>
      </p:sp>
    </p:spTree>
    <p:extLst>
      <p:ext uri="{BB962C8B-B14F-4D97-AF65-F5344CB8AC3E}">
        <p14:creationId xmlns:p14="http://schemas.microsoft.com/office/powerpoint/2010/main" val="2753149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a:t>
            </a:r>
            <a:r>
              <a:rPr lang="en-AU" baseline="0" dirty="0"/>
              <a:t> Direct Kinematics it is assumed that the markers are rigidly attached to the bones. That means that it is assumed that no movements occur between the surface markers and the underlying bones. However, we know that this is not the case. If a person moves, soft tissue artefacts due to the movement of body segments and muscle contractions, change the position of the surface markers relative to the underlying bones.</a:t>
            </a:r>
          </a:p>
          <a:p>
            <a:r>
              <a:rPr lang="en-AU" baseline="0" dirty="0"/>
              <a:t>The blue circles in this figure represent surface markers. The green circles represent joint centres which are also known as virtual markers.</a:t>
            </a:r>
          </a:p>
          <a:p>
            <a:r>
              <a:rPr lang="en-AU" baseline="0" dirty="0"/>
              <a:t>Let’s assume that there is a lot of soft tissue artefacts at the shank segment and see what happens.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45</a:t>
            </a:fld>
            <a:endParaRPr lang="en-AU"/>
          </a:p>
        </p:txBody>
      </p:sp>
    </p:spTree>
    <p:extLst>
      <p:ext uri="{BB962C8B-B14F-4D97-AF65-F5344CB8AC3E}">
        <p14:creationId xmlns:p14="http://schemas.microsoft.com/office/powerpoint/2010/main" val="568852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54ED-B9D1-40E8-B7EC-003E9DC3767B}"/>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0DE2520-439D-442E-A0C9-E7F2AD32CA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60E304F-31EC-45FB-9F88-C4BC2617166B}"/>
              </a:ext>
            </a:extLst>
          </p:cNvPr>
          <p:cNvSpPr>
            <a:spLocks noGrp="1"/>
          </p:cNvSpPr>
          <p:nvPr>
            <p:ph type="dt" sz="half" idx="10"/>
          </p:nvPr>
        </p:nvSpPr>
        <p:spPr/>
        <p:txBody>
          <a:bodyPr/>
          <a:lstStyle/>
          <a:p>
            <a:fld id="{7075189E-0233-43FC-B49B-1EABD323F611}" type="datetimeFigureOut">
              <a:rPr lang="LID4096" smtClean="0"/>
              <a:t>10/11/2023</a:t>
            </a:fld>
            <a:endParaRPr lang="LID4096"/>
          </a:p>
        </p:txBody>
      </p:sp>
      <p:sp>
        <p:nvSpPr>
          <p:cNvPr id="5" name="Footer Placeholder 4">
            <a:extLst>
              <a:ext uri="{FF2B5EF4-FFF2-40B4-BE49-F238E27FC236}">
                <a16:creationId xmlns:a16="http://schemas.microsoft.com/office/drawing/2014/main" id="{D277E934-FF82-4E72-8709-088BEABDE5B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359AF08-D233-4828-A6CE-6867C86609FC}"/>
              </a:ext>
            </a:extLst>
          </p:cNvPr>
          <p:cNvSpPr>
            <a:spLocks noGrp="1"/>
          </p:cNvSpPr>
          <p:nvPr>
            <p:ph type="sldNum" sz="quarter" idx="12"/>
          </p:nvPr>
        </p:nvSpPr>
        <p:spPr/>
        <p:txBody>
          <a:bodyPr/>
          <a:lstStyle/>
          <a:p>
            <a:fld id="{7E2DD459-9200-477F-BF86-6E0F457A89F3}" type="slidenum">
              <a:rPr lang="LID4096" smtClean="0"/>
              <a:t>‹#›</a:t>
            </a:fld>
            <a:endParaRPr lang="LID4096"/>
          </a:p>
        </p:txBody>
      </p:sp>
    </p:spTree>
    <p:extLst>
      <p:ext uri="{BB962C8B-B14F-4D97-AF65-F5344CB8AC3E}">
        <p14:creationId xmlns:p14="http://schemas.microsoft.com/office/powerpoint/2010/main" val="1783063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9F85A7-29C5-4EF3-96AB-0719311F2B0A}"/>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B886981-73F9-427E-A8AC-ED51E7306761}"/>
              </a:ext>
            </a:extLst>
          </p:cNvPr>
          <p:cNvSpPr>
            <a:spLocks noGrp="1"/>
          </p:cNvSpPr>
          <p:nvPr>
            <p:ph type="dt" sz="half" idx="10"/>
          </p:nvPr>
        </p:nvSpPr>
        <p:spPr/>
        <p:txBody>
          <a:bodyPr/>
          <a:lstStyle/>
          <a:p>
            <a:fld id="{C978E724-0B9E-4003-915A-0CAB07CD58F2}" type="datetimeFigureOut">
              <a:rPr lang="de-AT" smtClean="0"/>
              <a:t>11.10.2023</a:t>
            </a:fld>
            <a:endParaRPr lang="de-AT"/>
          </a:p>
        </p:txBody>
      </p:sp>
      <p:sp>
        <p:nvSpPr>
          <p:cNvPr id="4" name="Fußzeilenplatzhalter 3">
            <a:extLst>
              <a:ext uri="{FF2B5EF4-FFF2-40B4-BE49-F238E27FC236}">
                <a16:creationId xmlns:a16="http://schemas.microsoft.com/office/drawing/2014/main" id="{AEE103E8-5917-4553-9881-847D2541C118}"/>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BBAA3659-88BF-4CA9-A5B6-71B13F4C3A3E}"/>
              </a:ext>
            </a:extLst>
          </p:cNvPr>
          <p:cNvSpPr>
            <a:spLocks noGrp="1"/>
          </p:cNvSpPr>
          <p:nvPr>
            <p:ph type="sldNum" sz="quarter" idx="12"/>
          </p:nvPr>
        </p:nvSpPr>
        <p:spPr/>
        <p:txBody>
          <a:bodyPr/>
          <a:lstStyle/>
          <a:p>
            <a:fld id="{BEA2F710-CCE3-4002-83F3-5D02976DD138}" type="slidenum">
              <a:rPr lang="de-AT" smtClean="0"/>
              <a:t>‹#›</a:t>
            </a:fld>
            <a:endParaRPr lang="de-AT"/>
          </a:p>
        </p:txBody>
      </p:sp>
    </p:spTree>
    <p:extLst>
      <p:ext uri="{BB962C8B-B14F-4D97-AF65-F5344CB8AC3E}">
        <p14:creationId xmlns:p14="http://schemas.microsoft.com/office/powerpoint/2010/main" val="1322586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1" y="345600"/>
            <a:ext cx="8099124" cy="1007997"/>
          </a:xfrm>
        </p:spPr>
        <p:txBody>
          <a:bodyPr anchor="t" anchorCtr="0"/>
          <a:lstStyle>
            <a:lvl1pPr>
              <a:lnSpc>
                <a:spcPct val="100000"/>
              </a:lnSpc>
              <a:defRPr sz="2400" b="1" i="0">
                <a:solidFill>
                  <a:schemeClr val="accent1">
                    <a:lumMod val="75000"/>
                  </a:schemeClr>
                </a:solidFill>
              </a:defRPr>
            </a:lvl1pPr>
          </a:lstStyle>
          <a:p>
            <a:r>
              <a:rPr lang="de-AT" dirty="0"/>
              <a:t>Hier steht eine 1-zeilige oder</a:t>
            </a:r>
            <a:br>
              <a:rPr lang="de-AT" dirty="0"/>
            </a:br>
            <a:r>
              <a:rPr lang="de-AT" dirty="0"/>
              <a:t>2-zeilige Überschrift (Arial 18 </a:t>
            </a:r>
            <a:r>
              <a:rPr lang="de-AT" dirty="0" err="1"/>
              <a:t>Bold</a:t>
            </a:r>
            <a:r>
              <a:rPr lang="de-AT" dirty="0"/>
              <a:t>)</a:t>
            </a:r>
          </a:p>
        </p:txBody>
      </p:sp>
      <p:sp>
        <p:nvSpPr>
          <p:cNvPr id="4" name="Text Placeholder 3"/>
          <p:cNvSpPr>
            <a:spLocks noGrp="1"/>
          </p:cNvSpPr>
          <p:nvPr>
            <p:ph type="body" sz="quarter" idx="10" hasCustomPrompt="1"/>
          </p:nvPr>
        </p:nvSpPr>
        <p:spPr>
          <a:xfrm>
            <a:off x="720966" y="2014329"/>
            <a:ext cx="10751033" cy="4291680"/>
          </a:xfrm>
          <a:prstGeom prst="rect">
            <a:avLst/>
          </a:prstGeom>
        </p:spPr>
        <p:txBody>
          <a:bodyPr/>
          <a:lstStyle>
            <a:lvl1pPr>
              <a:defRPr baseline="0"/>
            </a:lvl1pPr>
            <a:lvl2pPr marL="307192">
              <a:defRPr baseline="0"/>
            </a:lvl2pPr>
            <a:lvl3pPr>
              <a:defRPr/>
            </a:lvl3pPr>
            <a:lvl4pPr>
              <a:defRPr/>
            </a:lvl4pPr>
          </a:lstStyle>
          <a:p>
            <a:pPr lvl="0"/>
            <a:r>
              <a:rPr lang="de-AT" dirty="0"/>
              <a:t>Hier folgt ein Fließtext oder eine Aufzählung (Arial 15 Regular) Möchten Sie Aufzählungspunkte setzen, dann bitte mit EINZÜGEN arbeiten – und NICHT mit BULLETPOINTS!! (Arial 15 Regular)</a:t>
            </a:r>
          </a:p>
          <a:p>
            <a:pPr lvl="1"/>
            <a:r>
              <a:rPr lang="de-AT" dirty="0"/>
              <a:t>Zweiter Aufzählungspunkt (Arial 15 Regular)</a:t>
            </a:r>
          </a:p>
          <a:p>
            <a:pPr lvl="1"/>
            <a:r>
              <a:rPr lang="de-AT" dirty="0"/>
              <a:t>Ein dritter Aufzählungspunkt (Arial 15 Regular)</a:t>
            </a:r>
          </a:p>
          <a:p>
            <a:pPr lvl="2"/>
            <a:r>
              <a:rPr lang="de-AT" dirty="0"/>
              <a:t>Hier steht ein Aufzählungspunkt (Arial 13 Regular)</a:t>
            </a:r>
          </a:p>
          <a:p>
            <a:pPr lvl="3"/>
            <a:r>
              <a:rPr lang="de-AT" dirty="0"/>
              <a:t>Hier steht ein Aufzählungspunkt (Arial 11 Regular)</a:t>
            </a:r>
          </a:p>
          <a:p>
            <a:pPr lvl="3"/>
            <a:r>
              <a:rPr lang="de-AT" dirty="0"/>
              <a:t>Hier ein weiterer Aufzählungspunkt (Arial 11 Regular)</a:t>
            </a:r>
          </a:p>
        </p:txBody>
      </p:sp>
      <p:sp>
        <p:nvSpPr>
          <p:cNvPr id="5" name="Slide Number Placeholder 4"/>
          <p:cNvSpPr>
            <a:spLocks noGrp="1"/>
          </p:cNvSpPr>
          <p:nvPr>
            <p:ph type="sldNum" sz="quarter" idx="4"/>
          </p:nvPr>
        </p:nvSpPr>
        <p:spPr>
          <a:xfrm>
            <a:off x="8387200" y="6356352"/>
            <a:ext cx="3084800" cy="365125"/>
          </a:xfrm>
          <a:prstGeom prst="rect">
            <a:avLst/>
          </a:prstGeom>
        </p:spPr>
        <p:txBody>
          <a:bodyPr vert="horz" lIns="0" tIns="0" rIns="0" bIns="0" rtlCol="0" anchor="t" anchorCtr="0"/>
          <a:lstStyle>
            <a:lvl1pPr algn="r">
              <a:defRPr sz="1200">
                <a:solidFill>
                  <a:srgbClr val="575757"/>
                </a:solidFill>
              </a:defRPr>
            </a:lvl1pPr>
          </a:lstStyle>
          <a:p>
            <a:fld id="{C35489C1-6B33-4937-9006-E5F93C9ADEC8}" type="slidenum">
              <a:rPr lang="de-AT" smtClean="0"/>
              <a:pPr/>
              <a:t>‹#›</a:t>
            </a:fld>
            <a:endParaRPr lang="de-AT" dirty="0"/>
          </a:p>
        </p:txBody>
      </p:sp>
      <p:sp>
        <p:nvSpPr>
          <p:cNvPr id="6" name="Date Placeholder 3">
            <a:extLst>
              <a:ext uri="{FF2B5EF4-FFF2-40B4-BE49-F238E27FC236}">
                <a16:creationId xmlns:a16="http://schemas.microsoft.com/office/drawing/2014/main" id="{0C5E38DE-9FA2-48F6-8A21-7D09DA09277C}"/>
              </a:ext>
            </a:extLst>
          </p:cNvPr>
          <p:cNvSpPr>
            <a:spLocks noGrp="1"/>
          </p:cNvSpPr>
          <p:nvPr>
            <p:ph type="dt" sz="half" idx="11"/>
          </p:nvPr>
        </p:nvSpPr>
        <p:spPr>
          <a:xfrm>
            <a:off x="838200" y="6356350"/>
            <a:ext cx="2743200" cy="365125"/>
          </a:xfrm>
        </p:spPr>
        <p:txBody>
          <a:bodyPr/>
          <a:lstStyle/>
          <a:p>
            <a:fld id="{7075189E-0233-43FC-B49B-1EABD323F611}" type="datetimeFigureOut">
              <a:rPr lang="LID4096" smtClean="0"/>
              <a:t>10/11/2023</a:t>
            </a:fld>
            <a:endParaRPr lang="LID4096"/>
          </a:p>
        </p:txBody>
      </p:sp>
    </p:spTree>
    <p:extLst>
      <p:ext uri="{BB962C8B-B14F-4D97-AF65-F5344CB8AC3E}">
        <p14:creationId xmlns:p14="http://schemas.microsoft.com/office/powerpoint/2010/main" val="3166493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112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7754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4378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433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090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025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D4E8349-E1E1-4D52-A00B-91324F2A93EA}"/>
              </a:ext>
            </a:extLst>
          </p:cNvPr>
          <p:cNvSpPr>
            <a:spLocks noGrp="1"/>
          </p:cNvSpPr>
          <p:nvPr>
            <p:ph type="dt" sz="half" idx="10"/>
          </p:nvPr>
        </p:nvSpPr>
        <p:spPr/>
        <p:txBody>
          <a:bodyPr/>
          <a:lstStyle/>
          <a:p>
            <a:fld id="{C978E724-0B9E-4003-915A-0CAB07CD58F2}" type="datetimeFigureOut">
              <a:rPr lang="de-AT" smtClean="0"/>
              <a:t>11.10.2023</a:t>
            </a:fld>
            <a:endParaRPr lang="de-AT"/>
          </a:p>
        </p:txBody>
      </p:sp>
      <p:sp>
        <p:nvSpPr>
          <p:cNvPr id="3" name="Fußzeilenplatzhalter 2">
            <a:extLst>
              <a:ext uri="{FF2B5EF4-FFF2-40B4-BE49-F238E27FC236}">
                <a16:creationId xmlns:a16="http://schemas.microsoft.com/office/drawing/2014/main" id="{3D55272E-C421-4008-8FBA-5DBE62B23D9D}"/>
              </a:ext>
            </a:extLst>
          </p:cNvPr>
          <p:cNvSpPr>
            <a:spLocks noGrp="1"/>
          </p:cNvSpPr>
          <p:nvPr>
            <p:ph type="ftr" sz="quarter" idx="11"/>
          </p:nvPr>
        </p:nvSpPr>
        <p:spPr/>
        <p:txBody>
          <a:bodyPr/>
          <a:lstStyle/>
          <a:p>
            <a:endParaRPr lang="de-AT"/>
          </a:p>
        </p:txBody>
      </p:sp>
      <p:sp>
        <p:nvSpPr>
          <p:cNvPr id="4" name="Foliennummernplatzhalter 3">
            <a:extLst>
              <a:ext uri="{FF2B5EF4-FFF2-40B4-BE49-F238E27FC236}">
                <a16:creationId xmlns:a16="http://schemas.microsoft.com/office/drawing/2014/main" id="{3210B838-90FD-4813-A2AF-C8C54B087CF8}"/>
              </a:ext>
            </a:extLst>
          </p:cNvPr>
          <p:cNvSpPr>
            <a:spLocks noGrp="1"/>
          </p:cNvSpPr>
          <p:nvPr>
            <p:ph type="sldNum" sz="quarter" idx="12"/>
          </p:nvPr>
        </p:nvSpPr>
        <p:spPr/>
        <p:txBody>
          <a:bodyPr/>
          <a:lstStyle/>
          <a:p>
            <a:fld id="{BEA2F710-CCE3-4002-83F3-5D02976DD138}" type="slidenum">
              <a:rPr lang="de-AT" smtClean="0"/>
              <a:t>‹#›</a:t>
            </a:fld>
            <a:endParaRPr lang="de-AT"/>
          </a:p>
        </p:txBody>
      </p:sp>
    </p:spTree>
    <p:extLst>
      <p:ext uri="{BB962C8B-B14F-4D97-AF65-F5344CB8AC3E}">
        <p14:creationId xmlns:p14="http://schemas.microsoft.com/office/powerpoint/2010/main" val="3659958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C6D5E0-5289-42E6-8DD2-172F32FAF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5AF0B68-FA68-4D2B-B9BA-91E6F14868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92B97E8-A57B-482B-918A-227E84BB07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75189E-0233-43FC-B49B-1EABD323F611}" type="datetimeFigureOut">
              <a:rPr lang="LID4096" smtClean="0"/>
              <a:t>10/11/2023</a:t>
            </a:fld>
            <a:endParaRPr lang="LID4096"/>
          </a:p>
        </p:txBody>
      </p:sp>
      <p:sp>
        <p:nvSpPr>
          <p:cNvPr id="5" name="Footer Placeholder 4">
            <a:extLst>
              <a:ext uri="{FF2B5EF4-FFF2-40B4-BE49-F238E27FC236}">
                <a16:creationId xmlns:a16="http://schemas.microsoft.com/office/drawing/2014/main" id="{B91E2508-424E-4CBA-9970-463D1AA7B0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091562B4-07EC-4631-93C6-4255C95585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DD459-9200-477F-BF86-6E0F457A89F3}" type="slidenum">
              <a:rPr lang="LID4096" smtClean="0"/>
              <a:t>‹#›</a:t>
            </a:fld>
            <a:endParaRPr lang="LID4096"/>
          </a:p>
        </p:txBody>
      </p:sp>
    </p:spTree>
    <p:extLst>
      <p:ext uri="{BB962C8B-B14F-4D97-AF65-F5344CB8AC3E}">
        <p14:creationId xmlns:p14="http://schemas.microsoft.com/office/powerpoint/2010/main" val="321183521"/>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00.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7.jpe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github.com/basgoncalves/BIP_OpenSim_Hungarian_USport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2.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61.png"/><Relationship Id="rId4" Type="http://schemas.openxmlformats.org/officeDocument/2006/relationships/image" Target="../media/image60.jpe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4.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audio" Target="../media/media2.m4a"/><Relationship Id="rId7" Type="http://schemas.openxmlformats.org/officeDocument/2006/relationships/image" Target="../media/image65.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audio" Target="../media/media3.m4a"/><Relationship Id="rId7" Type="http://schemas.openxmlformats.org/officeDocument/2006/relationships/image" Target="../media/image68.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67.tiff"/><Relationship Id="rId5" Type="http://schemas.openxmlformats.org/officeDocument/2006/relationships/image" Target="../media/image66.tiff"/><Relationship Id="rId4" Type="http://schemas.openxmlformats.org/officeDocument/2006/relationships/slideLayout" Target="../slideLayouts/slideLayout5.xml"/><Relationship Id="rId9"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2.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2.png"/><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62.png"/><Relationship Id="rId5" Type="http://schemas.openxmlformats.org/officeDocument/2006/relationships/image" Target="../media/image72.png"/><Relationship Id="rId4"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2.xml"/><Relationship Id="rId5" Type="http://schemas.openxmlformats.org/officeDocument/2006/relationships/image" Target="../media/image91.jpeg"/><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95.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81.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oleObject" Target="../embeddings/oleObject1.bin"/><Relationship Id="rId18" Type="http://schemas.openxmlformats.org/officeDocument/2006/relationships/image" Target="../media/image107.wmf"/><Relationship Id="rId3" Type="http://schemas.openxmlformats.org/officeDocument/2006/relationships/notesSlide" Target="../notesSlides/notesSlide19.xml"/><Relationship Id="rId21" Type="http://schemas.openxmlformats.org/officeDocument/2006/relationships/oleObject" Target="../embeddings/oleObject5.bin"/><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oleObject" Target="../embeddings/oleObject3.bin"/><Relationship Id="rId2" Type="http://schemas.openxmlformats.org/officeDocument/2006/relationships/slideLayout" Target="../slideLayouts/slideLayout2.xml"/><Relationship Id="rId16" Type="http://schemas.openxmlformats.org/officeDocument/2006/relationships/image" Target="../media/image106.wmf"/><Relationship Id="rId20" Type="http://schemas.openxmlformats.org/officeDocument/2006/relationships/image" Target="../media/image108.wmf"/><Relationship Id="rId1" Type="http://schemas.openxmlformats.org/officeDocument/2006/relationships/vmlDrawing" Target="../drawings/vmlDrawing1.v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oleObject" Target="../embeddings/oleObject2.bin"/><Relationship Id="rId10" Type="http://schemas.openxmlformats.org/officeDocument/2006/relationships/image" Target="../media/image116.png"/><Relationship Id="rId19" Type="http://schemas.openxmlformats.org/officeDocument/2006/relationships/oleObject" Target="../embeddings/oleObject4.bin"/><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05.wmf"/><Relationship Id="rId22" Type="http://schemas.openxmlformats.org/officeDocument/2006/relationships/image" Target="../media/image109.wmf"/></Relationships>
</file>

<file path=ppt/slides/_rels/slide82.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05.wmf"/><Relationship Id="rId26" Type="http://schemas.openxmlformats.org/officeDocument/2006/relationships/image" Target="../media/image109.wmf"/><Relationship Id="rId3" Type="http://schemas.openxmlformats.org/officeDocument/2006/relationships/notesSlide" Target="../notesSlides/notesSlide20.xml"/><Relationship Id="rId21" Type="http://schemas.openxmlformats.org/officeDocument/2006/relationships/oleObject" Target="../embeddings/oleObject3.bin"/><Relationship Id="rId7" Type="http://schemas.openxmlformats.org/officeDocument/2006/relationships/image" Target="../media/image120.wmf"/><Relationship Id="rId12" Type="http://schemas.openxmlformats.org/officeDocument/2006/relationships/image" Target="../media/image114.png"/><Relationship Id="rId17" Type="http://schemas.openxmlformats.org/officeDocument/2006/relationships/oleObject" Target="../embeddings/oleObject1.bin"/><Relationship Id="rId25" Type="http://schemas.openxmlformats.org/officeDocument/2006/relationships/oleObject" Target="../embeddings/oleObject5.bin"/><Relationship Id="rId2" Type="http://schemas.openxmlformats.org/officeDocument/2006/relationships/slideLayout" Target="../slideLayouts/slideLayout2.xml"/><Relationship Id="rId16" Type="http://schemas.openxmlformats.org/officeDocument/2006/relationships/image" Target="../media/image118.png"/><Relationship Id="rId20" Type="http://schemas.openxmlformats.org/officeDocument/2006/relationships/image" Target="../media/image106.wmf"/><Relationship Id="rId1" Type="http://schemas.openxmlformats.org/officeDocument/2006/relationships/vmlDrawing" Target="../drawings/vmlDrawing2.vml"/><Relationship Id="rId6" Type="http://schemas.openxmlformats.org/officeDocument/2006/relationships/oleObject" Target="../embeddings/oleObject7.bin"/><Relationship Id="rId11" Type="http://schemas.openxmlformats.org/officeDocument/2006/relationships/image" Target="../media/image113.png"/><Relationship Id="rId24" Type="http://schemas.openxmlformats.org/officeDocument/2006/relationships/image" Target="../media/image108.wmf"/><Relationship Id="rId5" Type="http://schemas.openxmlformats.org/officeDocument/2006/relationships/image" Target="../media/image119.wmf"/><Relationship Id="rId15" Type="http://schemas.openxmlformats.org/officeDocument/2006/relationships/image" Target="../media/image117.png"/><Relationship Id="rId23" Type="http://schemas.openxmlformats.org/officeDocument/2006/relationships/oleObject" Target="../embeddings/oleObject4.bin"/><Relationship Id="rId10" Type="http://schemas.openxmlformats.org/officeDocument/2006/relationships/image" Target="../media/image112.png"/><Relationship Id="rId19" Type="http://schemas.openxmlformats.org/officeDocument/2006/relationships/oleObject" Target="../embeddings/oleObject2.bin"/><Relationship Id="rId4" Type="http://schemas.openxmlformats.org/officeDocument/2006/relationships/oleObject" Target="../embeddings/oleObject6.bin"/><Relationship Id="rId9" Type="http://schemas.openxmlformats.org/officeDocument/2006/relationships/image" Target="../media/image111.png"/><Relationship Id="rId14" Type="http://schemas.openxmlformats.org/officeDocument/2006/relationships/image" Target="../media/image116.png"/><Relationship Id="rId22" Type="http://schemas.openxmlformats.org/officeDocument/2006/relationships/image" Target="../media/image107.wmf"/></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21.xml"/><Relationship Id="rId7" Type="http://schemas.openxmlformats.org/officeDocument/2006/relationships/image" Target="../media/image122.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121.wmf"/><Relationship Id="rId4" Type="http://schemas.openxmlformats.org/officeDocument/2006/relationships/oleObject" Target="../embeddings/oleObject8.bin"/><Relationship Id="rId9" Type="http://schemas.openxmlformats.org/officeDocument/2006/relationships/image" Target="../media/image123.wmf"/></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slideLayout" Target="../slideLayouts/slideLayout9.xml"/><Relationship Id="rId7" Type="http://schemas.openxmlformats.org/officeDocument/2006/relationships/image" Target="../media/image126.png"/><Relationship Id="rId2" Type="http://schemas.openxmlformats.org/officeDocument/2006/relationships/video" Target="../media/media7.wmv"/><Relationship Id="rId1" Type="http://schemas.microsoft.com/office/2007/relationships/media" Target="../media/media7.wmv"/><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notesSlide" Target="../notesSlides/notesSlide2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91.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oleObject" Target="../embeddings/oleObject12.bin"/><Relationship Id="rId18" Type="http://schemas.openxmlformats.org/officeDocument/2006/relationships/image" Target="../media/image139.wmf"/><Relationship Id="rId3" Type="http://schemas.openxmlformats.org/officeDocument/2006/relationships/slideLayout" Target="../slideLayouts/slideLayout9.xml"/><Relationship Id="rId7" Type="http://schemas.openxmlformats.org/officeDocument/2006/relationships/image" Target="../media/image132.png"/><Relationship Id="rId12" Type="http://schemas.openxmlformats.org/officeDocument/2006/relationships/image" Target="../media/image136.wmf"/><Relationship Id="rId17" Type="http://schemas.openxmlformats.org/officeDocument/2006/relationships/oleObject" Target="../embeddings/oleObject14.bin"/><Relationship Id="rId2" Type="http://schemas.openxmlformats.org/officeDocument/2006/relationships/tags" Target="../tags/tag5.xml"/><Relationship Id="rId16" Type="http://schemas.openxmlformats.org/officeDocument/2006/relationships/image" Target="../media/image138.wmf"/><Relationship Id="rId20" Type="http://schemas.openxmlformats.org/officeDocument/2006/relationships/image" Target="../media/image140.wmf"/><Relationship Id="rId1" Type="http://schemas.openxmlformats.org/officeDocument/2006/relationships/vmlDrawing" Target="../drawings/vmlDrawing4.vml"/><Relationship Id="rId6" Type="http://schemas.openxmlformats.org/officeDocument/2006/relationships/image" Target="../media/image142.png"/><Relationship Id="rId11" Type="http://schemas.openxmlformats.org/officeDocument/2006/relationships/oleObject" Target="../embeddings/oleObject11.bin"/><Relationship Id="rId5" Type="http://schemas.openxmlformats.org/officeDocument/2006/relationships/image" Target="../media/image141.png"/><Relationship Id="rId15" Type="http://schemas.openxmlformats.org/officeDocument/2006/relationships/oleObject" Target="../embeddings/oleObject13.bin"/><Relationship Id="rId10" Type="http://schemas.openxmlformats.org/officeDocument/2006/relationships/image" Target="../media/image144.png"/><Relationship Id="rId19" Type="http://schemas.openxmlformats.org/officeDocument/2006/relationships/oleObject" Target="../embeddings/oleObject15.bin"/><Relationship Id="rId4" Type="http://schemas.openxmlformats.org/officeDocument/2006/relationships/notesSlide" Target="../notesSlides/notesSlide25.xml"/><Relationship Id="rId9" Type="http://schemas.openxmlformats.org/officeDocument/2006/relationships/image" Target="../media/image143.png"/><Relationship Id="rId14" Type="http://schemas.openxmlformats.org/officeDocument/2006/relationships/image" Target="../media/image137.wmf"/></Relationships>
</file>

<file path=ppt/slides/_rels/slide9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notesSlide" Target="../notesSlides/notesSlide26.xml"/><Relationship Id="rId7" Type="http://schemas.openxmlformats.org/officeDocument/2006/relationships/image" Target="../media/image132.png"/><Relationship Id="rId2" Type="http://schemas.openxmlformats.org/officeDocument/2006/relationships/slideLayout" Target="../slideLayouts/slideLayout9.xml"/><Relationship Id="rId1" Type="http://schemas.openxmlformats.org/officeDocument/2006/relationships/vmlDrawing" Target="../drawings/vmlDrawing5.vml"/><Relationship Id="rId6" Type="http://schemas.openxmlformats.org/officeDocument/2006/relationships/image" Target="../media/image144.png"/><Relationship Id="rId11" Type="http://schemas.openxmlformats.org/officeDocument/2006/relationships/image" Target="../media/image145.wmf"/><Relationship Id="rId5" Type="http://schemas.openxmlformats.org/officeDocument/2006/relationships/image" Target="../media/image142.png"/><Relationship Id="rId10" Type="http://schemas.openxmlformats.org/officeDocument/2006/relationships/oleObject" Target="../embeddings/oleObject16.bin"/><Relationship Id="rId4" Type="http://schemas.openxmlformats.org/officeDocument/2006/relationships/image" Target="../media/image141.png"/><Relationship Id="rId9" Type="http://schemas.openxmlformats.org/officeDocument/2006/relationships/image" Target="../media/image143.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orthoload.com/" TargetMode="External"/><Relationship Id="rId7" Type="http://schemas.openxmlformats.org/officeDocument/2006/relationships/image" Target="../media/image149.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en-GB" smtClean="0"/>
              <a:pPr/>
              <a:t>1</a:t>
            </a:fld>
            <a:endParaRPr lang="en-GB" dirty="0"/>
          </a:p>
        </p:txBody>
      </p:sp>
      <p:pic>
        <p:nvPicPr>
          <p:cNvPr id="9" name="Picture 8">
            <a:extLst>
              <a:ext uri="{FF2B5EF4-FFF2-40B4-BE49-F238E27FC236}">
                <a16:creationId xmlns:a16="http://schemas.microsoft.com/office/drawing/2014/main" id="{1C1CE4AC-9B6F-4429-8C68-63584B3CC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91" y="5343314"/>
            <a:ext cx="3029373" cy="1514686"/>
          </a:xfrm>
          <a:prstGeom prst="rect">
            <a:avLst/>
          </a:prstGeom>
        </p:spPr>
      </p:pic>
      <p:pic>
        <p:nvPicPr>
          <p:cNvPr id="11" name="Picture 10">
            <a:extLst>
              <a:ext uri="{FF2B5EF4-FFF2-40B4-BE49-F238E27FC236}">
                <a16:creationId xmlns:a16="http://schemas.microsoft.com/office/drawing/2014/main" id="{F571589A-B3DA-4936-AF16-E20B0C302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069" y="5844135"/>
            <a:ext cx="2438740" cy="771633"/>
          </a:xfrm>
          <a:prstGeom prst="rect">
            <a:avLst/>
          </a:prstGeom>
        </p:spPr>
      </p:pic>
      <p:sp>
        <p:nvSpPr>
          <p:cNvPr id="5" name="Title 1">
            <a:extLst>
              <a:ext uri="{FF2B5EF4-FFF2-40B4-BE49-F238E27FC236}">
                <a16:creationId xmlns:a16="http://schemas.microsoft.com/office/drawing/2014/main" id="{8E2C042C-20E2-4D5F-8471-EDE101CCEF0F}"/>
              </a:ext>
            </a:extLst>
          </p:cNvPr>
          <p:cNvSpPr>
            <a:spLocks noGrp="1"/>
          </p:cNvSpPr>
          <p:nvPr>
            <p:ph type="title"/>
          </p:nvPr>
        </p:nvSpPr>
        <p:spPr>
          <a:xfrm>
            <a:off x="2046437" y="1492548"/>
            <a:ext cx="8099124" cy="1007997"/>
          </a:xfrm>
        </p:spPr>
        <p:txBody>
          <a:bodyPr>
            <a:normAutofit fontScale="90000"/>
          </a:bodyPr>
          <a:lstStyle/>
          <a:p>
            <a:pPr algn="ctr"/>
            <a:r>
              <a:rPr lang="en-GB" sz="3200" dirty="0">
                <a:solidFill>
                  <a:schemeClr val="accent1">
                    <a:lumMod val="75000"/>
                  </a:schemeClr>
                </a:solidFill>
                <a:latin typeface="Arial" panose="020B0604020202020204" pitchFamily="34" charset="0"/>
                <a:cs typeface="Arial" panose="020B0604020202020204" pitchFamily="34" charset="0"/>
              </a:rPr>
              <a:t>Blended intensive programme – Introduction to OpenSim</a:t>
            </a:r>
          </a:p>
        </p:txBody>
      </p:sp>
      <p:sp>
        <p:nvSpPr>
          <p:cNvPr id="2" name="Rectangle 1">
            <a:extLst>
              <a:ext uri="{FF2B5EF4-FFF2-40B4-BE49-F238E27FC236}">
                <a16:creationId xmlns:a16="http://schemas.microsoft.com/office/drawing/2014/main" id="{31099DA4-969F-4919-89D6-350927DCBAE0}"/>
              </a:ext>
            </a:extLst>
          </p:cNvPr>
          <p:cNvSpPr/>
          <p:nvPr/>
        </p:nvSpPr>
        <p:spPr>
          <a:xfrm>
            <a:off x="3887702" y="2727960"/>
            <a:ext cx="4416594" cy="400110"/>
          </a:xfrm>
          <a:prstGeom prst="rect">
            <a:avLst/>
          </a:prstGeom>
        </p:spPr>
        <p:txBody>
          <a:bodyPr wrap="none">
            <a:spAutoFit/>
          </a:bodyPr>
          <a:lstStyle/>
          <a:p>
            <a:pPr algn="ctr"/>
            <a:r>
              <a:rPr lang="en-US" sz="2000" dirty="0">
                <a:solidFill>
                  <a:schemeClr val="accent1">
                    <a:lumMod val="75000"/>
                  </a:schemeClr>
                </a:solidFill>
                <a:latin typeface="Consolas" panose="020B0609020204030204" pitchFamily="49" charset="0"/>
              </a:rPr>
              <a:t>Basilio Goncalves &amp; Hans </a:t>
            </a:r>
            <a:r>
              <a:rPr lang="en-US" sz="2000" dirty="0" err="1">
                <a:solidFill>
                  <a:schemeClr val="accent1">
                    <a:lumMod val="75000"/>
                  </a:schemeClr>
                </a:solidFill>
                <a:latin typeface="Consolas" panose="020B0609020204030204" pitchFamily="49" charset="0"/>
              </a:rPr>
              <a:t>Kainz</a:t>
            </a:r>
            <a:endParaRPr lang="en-US" sz="2000" b="0" dirty="0">
              <a:solidFill>
                <a:schemeClr val="accent1">
                  <a:lumMod val="75000"/>
                </a:schemeClr>
              </a:solidFill>
              <a:effectLst/>
              <a:latin typeface="Consolas" panose="020B0609020204030204" pitchFamily="49" charset="0"/>
            </a:endParaRPr>
          </a:p>
        </p:txBody>
      </p:sp>
    </p:spTree>
    <p:extLst>
      <p:ext uri="{BB962C8B-B14F-4D97-AF65-F5344CB8AC3E}">
        <p14:creationId xmlns:p14="http://schemas.microsoft.com/office/powerpoint/2010/main" val="943738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10</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OpenSim - Join the Community">
            <a:extLst>
              <a:ext uri="{FF2B5EF4-FFF2-40B4-BE49-F238E27FC236}">
                <a16:creationId xmlns:a16="http://schemas.microsoft.com/office/drawing/2014/main" id="{EB846E24-5902-4AB4-B9AD-EF3A540BB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267CACE-1054-42EF-BD96-77F46A8A4485}"/>
              </a:ext>
            </a:extLst>
          </p:cNvPr>
          <p:cNvPicPr>
            <a:picLocks noChangeAspect="1"/>
          </p:cNvPicPr>
          <p:nvPr/>
        </p:nvPicPr>
        <p:blipFill>
          <a:blip r:embed="rId4"/>
          <a:stretch>
            <a:fillRect/>
          </a:stretch>
        </p:blipFill>
        <p:spPr>
          <a:xfrm>
            <a:off x="2016922" y="1404392"/>
            <a:ext cx="8158156" cy="4897348"/>
          </a:xfrm>
          <a:prstGeom prst="rect">
            <a:avLst/>
          </a:prstGeom>
        </p:spPr>
      </p:pic>
    </p:spTree>
    <p:extLst>
      <p:ext uri="{BB962C8B-B14F-4D97-AF65-F5344CB8AC3E}">
        <p14:creationId xmlns:p14="http://schemas.microsoft.com/office/powerpoint/2010/main" val="5802035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100</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spTree>
    <p:extLst>
      <p:ext uri="{BB962C8B-B14F-4D97-AF65-F5344CB8AC3E}">
        <p14:creationId xmlns:p14="http://schemas.microsoft.com/office/powerpoint/2010/main" val="3615684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11</a:t>
            </a:fld>
            <a:endParaRPr lang="de-AT" dirty="0"/>
          </a:p>
        </p:txBody>
      </p:sp>
      <p:pic>
        <p:nvPicPr>
          <p:cNvPr id="10" name="Picture 9">
            <a:extLst>
              <a:ext uri="{FF2B5EF4-FFF2-40B4-BE49-F238E27FC236}">
                <a16:creationId xmlns:a16="http://schemas.microsoft.com/office/drawing/2014/main" id="{3E829919-B623-4A44-ABE3-3AA2DD1BC6AA}"/>
              </a:ext>
            </a:extLst>
          </p:cNvPr>
          <p:cNvPicPr>
            <a:picLocks noChangeAspect="1"/>
          </p:cNvPicPr>
          <p:nvPr/>
        </p:nvPicPr>
        <p:blipFill>
          <a:blip r:embed="rId2"/>
          <a:stretch>
            <a:fillRect/>
          </a:stretch>
        </p:blipFill>
        <p:spPr>
          <a:xfrm>
            <a:off x="868821" y="1153965"/>
            <a:ext cx="6601746" cy="4934639"/>
          </a:xfrm>
          <a:prstGeom prst="rect">
            <a:avLst/>
          </a:prstGeom>
        </p:spPr>
      </p:pic>
      <p:pic>
        <p:nvPicPr>
          <p:cNvPr id="1026" name="Picture 2" descr="Repeated Sprint Ability Part I : Bioenergetic Adaptations - Your Gym Sports  Performance Ltd.">
            <a:extLst>
              <a:ext uri="{FF2B5EF4-FFF2-40B4-BE49-F238E27FC236}">
                <a16:creationId xmlns:a16="http://schemas.microsoft.com/office/drawing/2014/main" id="{9C8F2B1C-707C-4E6C-99C7-CF95E435B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2307" y="2623737"/>
            <a:ext cx="3712767" cy="19097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neuromechanics.univie.ac.at/wp-content/uploads/2021/02/Basilio-263x216.jpeg">
            <a:extLst>
              <a:ext uri="{FF2B5EF4-FFF2-40B4-BE49-F238E27FC236}">
                <a16:creationId xmlns:a16="http://schemas.microsoft.com/office/drawing/2014/main" id="{2A6E8323-10FE-4EA9-B7F5-00AC89C107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635" y="230402"/>
            <a:ext cx="1068855" cy="87784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DB2EE15-C1D1-461E-932A-F49F458C110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spTree>
    <p:extLst>
      <p:ext uri="{BB962C8B-B14F-4D97-AF65-F5344CB8AC3E}">
        <p14:creationId xmlns:p14="http://schemas.microsoft.com/office/powerpoint/2010/main" val="3747704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12</a:t>
            </a:fld>
            <a:endParaRPr lang="de-AT" dirty="0"/>
          </a:p>
        </p:txBody>
      </p:sp>
      <p:pic>
        <p:nvPicPr>
          <p:cNvPr id="1026" name="Picture 2" descr="Repeated Sprint Ability Part I : Bioenergetic Adaptations - Your Gym Sports  Performance Ltd.">
            <a:extLst>
              <a:ext uri="{FF2B5EF4-FFF2-40B4-BE49-F238E27FC236}">
                <a16:creationId xmlns:a16="http://schemas.microsoft.com/office/drawing/2014/main" id="{9C8F2B1C-707C-4E6C-99C7-CF95E435B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7200" y="3263817"/>
            <a:ext cx="3712767" cy="19097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DB2EE15-C1D1-461E-932A-F49F458C110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7CE6542E-2023-415C-9045-569AEB02F1C4}"/>
              </a:ext>
            </a:extLst>
          </p:cNvPr>
          <p:cNvPicPr>
            <a:picLocks noChangeAspect="1"/>
          </p:cNvPicPr>
          <p:nvPr/>
        </p:nvPicPr>
        <p:blipFill>
          <a:blip r:embed="rId3"/>
          <a:stretch>
            <a:fillRect/>
          </a:stretch>
        </p:blipFill>
        <p:spPr>
          <a:xfrm>
            <a:off x="228600" y="1668856"/>
            <a:ext cx="8027106" cy="1909762"/>
          </a:xfrm>
          <a:prstGeom prst="rect">
            <a:avLst/>
          </a:prstGeom>
        </p:spPr>
      </p:pic>
      <p:pic>
        <p:nvPicPr>
          <p:cNvPr id="3" name="Picture 2" descr="Biomotion">
            <a:extLst>
              <a:ext uri="{FF2B5EF4-FFF2-40B4-BE49-F238E27FC236}">
                <a16:creationId xmlns:a16="http://schemas.microsoft.com/office/drawing/2014/main" id="{EC0A6221-7A87-44CC-B930-49D385BA2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 y="290411"/>
            <a:ext cx="11049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E58311-DD21-4C52-8EE5-A0BA1C888F21}"/>
              </a:ext>
            </a:extLst>
          </p:cNvPr>
          <p:cNvPicPr>
            <a:picLocks noChangeAspect="1"/>
          </p:cNvPicPr>
          <p:nvPr/>
        </p:nvPicPr>
        <p:blipFill>
          <a:blip r:embed="rId5"/>
          <a:stretch>
            <a:fillRect/>
          </a:stretch>
        </p:blipFill>
        <p:spPr>
          <a:xfrm>
            <a:off x="0" y="4040504"/>
            <a:ext cx="7764780" cy="1941195"/>
          </a:xfrm>
          <a:prstGeom prst="rect">
            <a:avLst/>
          </a:prstGeom>
        </p:spPr>
      </p:pic>
    </p:spTree>
    <p:extLst>
      <p:ext uri="{BB962C8B-B14F-4D97-AF65-F5344CB8AC3E}">
        <p14:creationId xmlns:p14="http://schemas.microsoft.com/office/powerpoint/2010/main" val="3924972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13</a:t>
            </a:fld>
            <a:endParaRPr lang="de-AT" dirty="0"/>
          </a:p>
        </p:txBody>
      </p:sp>
      <p:pic>
        <p:nvPicPr>
          <p:cNvPr id="3" name="Picture 2">
            <a:extLst>
              <a:ext uri="{FF2B5EF4-FFF2-40B4-BE49-F238E27FC236}">
                <a16:creationId xmlns:a16="http://schemas.microsoft.com/office/drawing/2014/main" id="{29C261FB-D062-4DC7-B835-8F111DCF0CA4}"/>
              </a:ext>
            </a:extLst>
          </p:cNvPr>
          <p:cNvPicPr>
            <a:picLocks noChangeAspect="1"/>
          </p:cNvPicPr>
          <p:nvPr/>
        </p:nvPicPr>
        <p:blipFill>
          <a:blip r:embed="rId2"/>
          <a:stretch>
            <a:fillRect/>
          </a:stretch>
        </p:blipFill>
        <p:spPr>
          <a:xfrm>
            <a:off x="179704" y="1332566"/>
            <a:ext cx="7289901" cy="1792994"/>
          </a:xfrm>
          <a:prstGeom prst="rect">
            <a:avLst/>
          </a:prstGeom>
        </p:spPr>
      </p:pic>
      <p:pic>
        <p:nvPicPr>
          <p:cNvPr id="5" name="Picture 4">
            <a:extLst>
              <a:ext uri="{FF2B5EF4-FFF2-40B4-BE49-F238E27FC236}">
                <a16:creationId xmlns:a16="http://schemas.microsoft.com/office/drawing/2014/main" id="{4E872685-1BAE-4D6C-BC86-A76721BACCB5}"/>
              </a:ext>
            </a:extLst>
          </p:cNvPr>
          <p:cNvPicPr>
            <a:picLocks noChangeAspect="1"/>
          </p:cNvPicPr>
          <p:nvPr/>
        </p:nvPicPr>
        <p:blipFill>
          <a:blip r:embed="rId3"/>
          <a:stretch>
            <a:fillRect/>
          </a:stretch>
        </p:blipFill>
        <p:spPr>
          <a:xfrm>
            <a:off x="7385785" y="2521781"/>
            <a:ext cx="4360535" cy="2693272"/>
          </a:xfrm>
          <a:prstGeom prst="rect">
            <a:avLst/>
          </a:prstGeom>
        </p:spPr>
      </p:pic>
      <p:pic>
        <p:nvPicPr>
          <p:cNvPr id="7" name="Picture 2" descr="Tyler COLLINGS | Researcher &amp; Lecturer | Doctor of Philosophy | Griffith  University, Brisbane | School of Allied Health Sciences | Research profile">
            <a:extLst>
              <a:ext uri="{FF2B5EF4-FFF2-40B4-BE49-F238E27FC236}">
                <a16:creationId xmlns:a16="http://schemas.microsoft.com/office/drawing/2014/main" id="{D38329F9-8A1E-450C-A00A-8C94CD379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211" y="256798"/>
            <a:ext cx="877843" cy="87784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46E5F4B-8547-4D98-931C-A6FBBFC0715C}"/>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0A373E43-237B-4766-9B1E-A6CE6CBA037E}"/>
              </a:ext>
            </a:extLst>
          </p:cNvPr>
          <p:cNvPicPr>
            <a:picLocks noChangeAspect="1"/>
          </p:cNvPicPr>
          <p:nvPr/>
        </p:nvPicPr>
        <p:blipFill>
          <a:blip r:embed="rId5"/>
          <a:stretch>
            <a:fillRect/>
          </a:stretch>
        </p:blipFill>
        <p:spPr>
          <a:xfrm>
            <a:off x="179704" y="3732441"/>
            <a:ext cx="7040880" cy="2439420"/>
          </a:xfrm>
          <a:prstGeom prst="rect">
            <a:avLst/>
          </a:prstGeom>
        </p:spPr>
      </p:pic>
    </p:spTree>
    <p:extLst>
      <p:ext uri="{BB962C8B-B14F-4D97-AF65-F5344CB8AC3E}">
        <p14:creationId xmlns:p14="http://schemas.microsoft.com/office/powerpoint/2010/main" val="1243571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14</a:t>
            </a:fld>
            <a:endParaRPr lang="de-AT" dirty="0"/>
          </a:p>
        </p:txBody>
      </p:sp>
      <p:pic>
        <p:nvPicPr>
          <p:cNvPr id="7" name="Picture 6">
            <a:extLst>
              <a:ext uri="{FF2B5EF4-FFF2-40B4-BE49-F238E27FC236}">
                <a16:creationId xmlns:a16="http://schemas.microsoft.com/office/drawing/2014/main" id="{9DFA9CB1-18A6-49B1-B4FB-F11748B7435A}"/>
              </a:ext>
            </a:extLst>
          </p:cNvPr>
          <p:cNvPicPr>
            <a:picLocks noChangeAspect="1"/>
          </p:cNvPicPr>
          <p:nvPr/>
        </p:nvPicPr>
        <p:blipFill>
          <a:blip r:embed="rId2"/>
          <a:stretch>
            <a:fillRect/>
          </a:stretch>
        </p:blipFill>
        <p:spPr>
          <a:xfrm>
            <a:off x="720000" y="642949"/>
            <a:ext cx="6973273" cy="3219899"/>
          </a:xfrm>
          <a:prstGeom prst="rect">
            <a:avLst/>
          </a:prstGeom>
        </p:spPr>
      </p:pic>
      <p:pic>
        <p:nvPicPr>
          <p:cNvPr id="9" name="Picture 2" descr="Should I be worried about my child's bowlegs or knocked-knees? | Children's  Wisconsin">
            <a:extLst>
              <a:ext uri="{FF2B5EF4-FFF2-40B4-BE49-F238E27FC236}">
                <a16:creationId xmlns:a16="http://schemas.microsoft.com/office/drawing/2014/main" id="{2058A313-0912-4BB9-987F-236C34FBE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837" y="2651192"/>
            <a:ext cx="4233666" cy="24233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neuromechanics.univie.ac.at/wp-content/uploads/2021/02/hans-2.jpg">
            <a:extLst>
              <a:ext uri="{FF2B5EF4-FFF2-40B4-BE49-F238E27FC236}">
                <a16:creationId xmlns:a16="http://schemas.microsoft.com/office/drawing/2014/main" id="{1B0AD808-1540-4FCE-8AA8-20D28C8187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2A190A2-CC42-45DD-9DA1-CB99732C1682}"/>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spTree>
    <p:extLst>
      <p:ext uri="{BB962C8B-B14F-4D97-AF65-F5344CB8AC3E}">
        <p14:creationId xmlns:p14="http://schemas.microsoft.com/office/powerpoint/2010/main" val="4070346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15</a:t>
            </a:fld>
            <a:endParaRPr lang="de-AT" dirty="0"/>
          </a:p>
        </p:txBody>
      </p:sp>
      <p:pic>
        <p:nvPicPr>
          <p:cNvPr id="2" name="Picture 1">
            <a:extLst>
              <a:ext uri="{FF2B5EF4-FFF2-40B4-BE49-F238E27FC236}">
                <a16:creationId xmlns:a16="http://schemas.microsoft.com/office/drawing/2014/main" id="{D15C44E2-726F-49F3-B831-D4FFDFBC3EF9}"/>
              </a:ext>
            </a:extLst>
          </p:cNvPr>
          <p:cNvPicPr>
            <a:picLocks noChangeAspect="1"/>
          </p:cNvPicPr>
          <p:nvPr/>
        </p:nvPicPr>
        <p:blipFill>
          <a:blip r:embed="rId2"/>
          <a:stretch>
            <a:fillRect/>
          </a:stretch>
        </p:blipFill>
        <p:spPr>
          <a:xfrm>
            <a:off x="1214560" y="1584657"/>
            <a:ext cx="4554509" cy="2734029"/>
          </a:xfrm>
          <a:prstGeom prst="rect">
            <a:avLst/>
          </a:prstGeom>
        </p:spPr>
      </p:pic>
      <p:pic>
        <p:nvPicPr>
          <p:cNvPr id="3" name="Picture 2">
            <a:extLst>
              <a:ext uri="{FF2B5EF4-FFF2-40B4-BE49-F238E27FC236}">
                <a16:creationId xmlns:a16="http://schemas.microsoft.com/office/drawing/2014/main" id="{3A321A3C-9599-49D5-8356-19205907A423}"/>
              </a:ext>
            </a:extLst>
          </p:cNvPr>
          <p:cNvPicPr>
            <a:picLocks noChangeAspect="1"/>
          </p:cNvPicPr>
          <p:nvPr/>
        </p:nvPicPr>
        <p:blipFill>
          <a:blip r:embed="rId3"/>
          <a:stretch>
            <a:fillRect/>
          </a:stretch>
        </p:blipFill>
        <p:spPr>
          <a:xfrm>
            <a:off x="225440" y="4025377"/>
            <a:ext cx="6633701" cy="2330975"/>
          </a:xfrm>
          <a:prstGeom prst="rect">
            <a:avLst/>
          </a:prstGeom>
        </p:spPr>
      </p:pic>
      <p:pic>
        <p:nvPicPr>
          <p:cNvPr id="8" name="Picture 2" descr="https://neuromechanics.univie.ac.at/wp-content/uploads/2021/02/hans-2.jpg">
            <a:extLst>
              <a:ext uri="{FF2B5EF4-FFF2-40B4-BE49-F238E27FC236}">
                <a16:creationId xmlns:a16="http://schemas.microsoft.com/office/drawing/2014/main" id="{2EDE0FC7-4B6C-43E3-80A2-64011B0508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neuromechanics.univie.ac.at/wp-content/uploads/2021/02/Basilio-263x216.jpeg">
            <a:extLst>
              <a:ext uri="{FF2B5EF4-FFF2-40B4-BE49-F238E27FC236}">
                <a16:creationId xmlns:a16="http://schemas.microsoft.com/office/drawing/2014/main" id="{C5F86498-A324-44E8-8B74-33DB733AD1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295" y="276122"/>
            <a:ext cx="1068855" cy="8778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AC9AFD-4D12-47F7-AB9B-C651C9D2C513}"/>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12" name="Picture 2" descr="Should I be worried about my child's bowlegs or knocked-knees? | Children's  Wisconsin">
            <a:extLst>
              <a:ext uri="{FF2B5EF4-FFF2-40B4-BE49-F238E27FC236}">
                <a16:creationId xmlns:a16="http://schemas.microsoft.com/office/drawing/2014/main" id="{CBFB6AE6-5617-4EC9-A71A-BE486F5889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3837" y="2651192"/>
            <a:ext cx="4233666" cy="2423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495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16</a:t>
            </a:fld>
            <a:endParaRPr lang="de-AT" dirty="0"/>
          </a:p>
        </p:txBody>
      </p:sp>
      <p:pic>
        <p:nvPicPr>
          <p:cNvPr id="10" name="Picture 2" descr="Koller Willi">
            <a:extLst>
              <a:ext uri="{FF2B5EF4-FFF2-40B4-BE49-F238E27FC236}">
                <a16:creationId xmlns:a16="http://schemas.microsoft.com/office/drawing/2014/main" id="{75B70FD7-218E-462D-A2E9-C84352AE7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65" y="321843"/>
            <a:ext cx="636895" cy="850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neuromechanics.univie.ac.at/wp-content/uploads/2021/02/hans-2.jpg">
            <a:extLst>
              <a:ext uri="{FF2B5EF4-FFF2-40B4-BE49-F238E27FC236}">
                <a16:creationId xmlns:a16="http://schemas.microsoft.com/office/drawing/2014/main" id="{D3E243AE-0C7C-4075-86A9-19AB27FE53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1265660" y="321843"/>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68D5495-F080-44EC-8FAB-BA9CE491F00D}"/>
              </a:ext>
            </a:extLst>
          </p:cNvPr>
          <p:cNvPicPr>
            <a:picLocks noChangeAspect="1"/>
          </p:cNvPicPr>
          <p:nvPr/>
        </p:nvPicPr>
        <p:blipFill>
          <a:blip r:embed="rId5"/>
          <a:stretch>
            <a:fillRect/>
          </a:stretch>
        </p:blipFill>
        <p:spPr>
          <a:xfrm>
            <a:off x="523044" y="1385006"/>
            <a:ext cx="5953956" cy="2462556"/>
          </a:xfrm>
          <a:prstGeom prst="rect">
            <a:avLst/>
          </a:prstGeom>
        </p:spPr>
      </p:pic>
      <p:sp>
        <p:nvSpPr>
          <p:cNvPr id="14" name="Rectangle 13">
            <a:extLst>
              <a:ext uri="{FF2B5EF4-FFF2-40B4-BE49-F238E27FC236}">
                <a16:creationId xmlns:a16="http://schemas.microsoft.com/office/drawing/2014/main" id="{216AA0D0-B11C-410D-A362-043765097B1D}"/>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6" name="Picture 5">
            <a:extLst>
              <a:ext uri="{FF2B5EF4-FFF2-40B4-BE49-F238E27FC236}">
                <a16:creationId xmlns:a16="http://schemas.microsoft.com/office/drawing/2014/main" id="{FAB0D006-EEAD-4C81-ACDE-AAD0EA75313A}"/>
              </a:ext>
            </a:extLst>
          </p:cNvPr>
          <p:cNvPicPr>
            <a:picLocks noChangeAspect="1"/>
          </p:cNvPicPr>
          <p:nvPr/>
        </p:nvPicPr>
        <p:blipFill>
          <a:blip r:embed="rId6"/>
          <a:stretch>
            <a:fillRect/>
          </a:stretch>
        </p:blipFill>
        <p:spPr>
          <a:xfrm>
            <a:off x="7500177" y="1005840"/>
            <a:ext cx="2922213" cy="5090160"/>
          </a:xfrm>
          <a:prstGeom prst="rect">
            <a:avLst/>
          </a:prstGeom>
        </p:spPr>
      </p:pic>
    </p:spTree>
    <p:extLst>
      <p:ext uri="{BB962C8B-B14F-4D97-AF65-F5344CB8AC3E}">
        <p14:creationId xmlns:p14="http://schemas.microsoft.com/office/powerpoint/2010/main" val="3449169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17</a:t>
            </a:fld>
            <a:endParaRPr lang="de-AT" dirty="0"/>
          </a:p>
        </p:txBody>
      </p:sp>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61FD965F-20EF-481F-881F-AAF68AE30372}"/>
              </a:ext>
            </a:extLst>
          </p:cNvPr>
          <p:cNvPicPr>
            <a:picLocks noChangeAspect="1"/>
          </p:cNvPicPr>
          <p:nvPr/>
        </p:nvPicPr>
        <p:blipFill>
          <a:blip r:embed="rId3"/>
          <a:stretch>
            <a:fillRect/>
          </a:stretch>
        </p:blipFill>
        <p:spPr>
          <a:xfrm>
            <a:off x="388620" y="1742626"/>
            <a:ext cx="6499860" cy="2809818"/>
          </a:xfrm>
          <a:prstGeom prst="rect">
            <a:avLst/>
          </a:prstGeom>
        </p:spPr>
      </p:pic>
      <p:pic>
        <p:nvPicPr>
          <p:cNvPr id="2050" name="Picture 2" descr="Prof. Dr. Ir. Massimo Sartori | Research University of Twente">
            <a:extLst>
              <a:ext uri="{FF2B5EF4-FFF2-40B4-BE49-F238E27FC236}">
                <a16:creationId xmlns:a16="http://schemas.microsoft.com/office/drawing/2014/main" id="{ED3CB734-5B51-4207-9329-F810A812D0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84" y="533400"/>
            <a:ext cx="1137722" cy="8305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TK: Calibrated EMG-Informed Neuromusculoskeletal Modelling Toolbox  (CEINMS): Project Home">
            <a:extLst>
              <a:ext uri="{FF2B5EF4-FFF2-40B4-BE49-F238E27FC236}">
                <a16:creationId xmlns:a16="http://schemas.microsoft.com/office/drawing/2014/main" id="{DD524052-D519-4215-94E4-47E7B81FC8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4639" y="1363980"/>
            <a:ext cx="942022" cy="9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11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18</a:t>
            </a:fld>
            <a:endParaRPr lang="de-AT" dirty="0"/>
          </a:p>
        </p:txBody>
      </p:sp>
      <p:pic>
        <p:nvPicPr>
          <p:cNvPr id="7" name="Picture 2" descr="https://neuromechanics.univie.ac.at/wp-content/uploads/2021/02/hans-2.jpg">
            <a:extLst>
              <a:ext uri="{FF2B5EF4-FFF2-40B4-BE49-F238E27FC236}">
                <a16:creationId xmlns:a16="http://schemas.microsoft.com/office/drawing/2014/main" id="{9E903F75-40A5-4611-9BC7-2B5380B5B9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95CD4D-93DA-4F91-B415-14816F68205D}"/>
              </a:ext>
            </a:extLst>
          </p:cNvPr>
          <p:cNvPicPr>
            <a:picLocks noChangeAspect="1"/>
          </p:cNvPicPr>
          <p:nvPr/>
        </p:nvPicPr>
        <p:blipFill>
          <a:blip r:embed="rId4"/>
          <a:stretch>
            <a:fillRect/>
          </a:stretch>
        </p:blipFill>
        <p:spPr>
          <a:xfrm>
            <a:off x="225440" y="1552092"/>
            <a:ext cx="6335380" cy="3937062"/>
          </a:xfrm>
          <a:prstGeom prst="rect">
            <a:avLst/>
          </a:prstGeom>
        </p:spPr>
      </p:pic>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3074" name="Picture 2" descr="Minimal medical imaging can accurately reconstruct geometric bone models  for musculoskeletal models | PLOS ONE">
            <a:extLst>
              <a:ext uri="{FF2B5EF4-FFF2-40B4-BE49-F238E27FC236}">
                <a16:creationId xmlns:a16="http://schemas.microsoft.com/office/drawing/2014/main" id="{7AE59367-5264-4C49-A65A-9E767A3213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3621"/>
          <a:stretch/>
        </p:blipFill>
        <p:spPr bwMode="auto">
          <a:xfrm>
            <a:off x="7409499" y="1552092"/>
            <a:ext cx="1345882"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576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19</a:t>
            </a:fld>
            <a:endParaRPr lang="de-AT" dirty="0"/>
          </a:p>
        </p:txBody>
      </p:sp>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3" name="Picture 2">
            <a:extLst>
              <a:ext uri="{FF2B5EF4-FFF2-40B4-BE49-F238E27FC236}">
                <a16:creationId xmlns:a16="http://schemas.microsoft.com/office/drawing/2014/main" id="{BE397E5F-EF75-448C-8B2E-4498FE0B0C1F}"/>
              </a:ext>
            </a:extLst>
          </p:cNvPr>
          <p:cNvPicPr>
            <a:picLocks noChangeAspect="1"/>
          </p:cNvPicPr>
          <p:nvPr/>
        </p:nvPicPr>
        <p:blipFill>
          <a:blip r:embed="rId3"/>
          <a:stretch>
            <a:fillRect/>
          </a:stretch>
        </p:blipFill>
        <p:spPr>
          <a:xfrm>
            <a:off x="1249234" y="2171768"/>
            <a:ext cx="3856166" cy="4079961"/>
          </a:xfrm>
          <a:prstGeom prst="rect">
            <a:avLst/>
          </a:prstGeom>
        </p:spPr>
      </p:pic>
      <p:sp>
        <p:nvSpPr>
          <p:cNvPr id="7" name="Rectangle 6">
            <a:extLst>
              <a:ext uri="{FF2B5EF4-FFF2-40B4-BE49-F238E27FC236}">
                <a16:creationId xmlns:a16="http://schemas.microsoft.com/office/drawing/2014/main" id="{872B70D9-A210-4514-900A-2487C517BED0}"/>
              </a:ext>
            </a:extLst>
          </p:cNvPr>
          <p:cNvSpPr/>
          <p:nvPr/>
        </p:nvSpPr>
        <p:spPr>
          <a:xfrm>
            <a:off x="1249233" y="1599563"/>
            <a:ext cx="3856167" cy="307777"/>
          </a:xfrm>
          <a:prstGeom prst="rect">
            <a:avLst/>
          </a:prstGeom>
        </p:spPr>
        <p:txBody>
          <a:bodyPr wrap="square">
            <a:spAutoFit/>
          </a:bodyPr>
          <a:lstStyle/>
          <a:p>
            <a:pPr algn="ctr"/>
            <a:r>
              <a:rPr lang="en-GB" sz="1400" dirty="0">
                <a:latin typeface="Verdana" panose="020B0604030504040204" pitchFamily="34" charset="0"/>
              </a:rPr>
              <a:t>Digital astronaut</a:t>
            </a:r>
            <a:endParaRPr lang="LID4096" sz="1400" dirty="0"/>
          </a:p>
        </p:txBody>
      </p:sp>
      <p:pic>
        <p:nvPicPr>
          <p:cNvPr id="5" name="Picture 4">
            <a:extLst>
              <a:ext uri="{FF2B5EF4-FFF2-40B4-BE49-F238E27FC236}">
                <a16:creationId xmlns:a16="http://schemas.microsoft.com/office/drawing/2014/main" id="{0E54152A-826A-43DF-931C-BEA64E12869D}"/>
              </a:ext>
            </a:extLst>
          </p:cNvPr>
          <p:cNvPicPr>
            <a:picLocks noChangeAspect="1"/>
          </p:cNvPicPr>
          <p:nvPr/>
        </p:nvPicPr>
        <p:blipFill>
          <a:blip r:embed="rId4"/>
          <a:stretch>
            <a:fillRect/>
          </a:stretch>
        </p:blipFill>
        <p:spPr>
          <a:xfrm>
            <a:off x="6549390" y="2171768"/>
            <a:ext cx="5139690" cy="3807178"/>
          </a:xfrm>
          <a:prstGeom prst="rect">
            <a:avLst/>
          </a:prstGeom>
        </p:spPr>
      </p:pic>
      <p:sp>
        <p:nvSpPr>
          <p:cNvPr id="8" name="Rectangle 7">
            <a:extLst>
              <a:ext uri="{FF2B5EF4-FFF2-40B4-BE49-F238E27FC236}">
                <a16:creationId xmlns:a16="http://schemas.microsoft.com/office/drawing/2014/main" id="{6EE89B53-5391-4111-AB2A-5D4C1BA7A2A5}"/>
              </a:ext>
            </a:extLst>
          </p:cNvPr>
          <p:cNvSpPr/>
          <p:nvPr/>
        </p:nvSpPr>
        <p:spPr>
          <a:xfrm>
            <a:off x="7086600" y="1599563"/>
            <a:ext cx="3856167" cy="307777"/>
          </a:xfrm>
          <a:prstGeom prst="rect">
            <a:avLst/>
          </a:prstGeom>
        </p:spPr>
        <p:txBody>
          <a:bodyPr wrap="square">
            <a:spAutoFit/>
          </a:bodyPr>
          <a:lstStyle/>
          <a:p>
            <a:pPr algn="ctr"/>
            <a:r>
              <a:rPr lang="en-GB" sz="1400" dirty="0">
                <a:latin typeface="Verdana" panose="020B0604030504040204" pitchFamily="34" charset="0"/>
              </a:rPr>
              <a:t>Digital athlete</a:t>
            </a:r>
            <a:endParaRPr lang="LID4096" sz="1400" dirty="0"/>
          </a:p>
        </p:txBody>
      </p:sp>
      <p:pic>
        <p:nvPicPr>
          <p:cNvPr id="4098" name="Picture 2" descr="NASA - Wikipedia">
            <a:extLst>
              <a:ext uri="{FF2B5EF4-FFF2-40B4-BE49-F238E27FC236}">
                <a16:creationId xmlns:a16="http://schemas.microsoft.com/office/drawing/2014/main" id="{A85E13E3-256F-4925-974D-39AF63DDE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34" y="1119026"/>
            <a:ext cx="1148599" cy="9610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riffith University Vector Logo | Free Download - (.SVG + ...">
            <a:extLst>
              <a:ext uri="{FF2B5EF4-FFF2-40B4-BE49-F238E27FC236}">
                <a16:creationId xmlns:a16="http://schemas.microsoft.com/office/drawing/2014/main" id="{84FFDD71-8DBD-41C7-993F-ADCCF08140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5561" y="1081584"/>
            <a:ext cx="1725930" cy="957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921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a:t>
            </a:fld>
            <a:endParaRPr lang="de-AT" dirty="0"/>
          </a:p>
        </p:txBody>
      </p:sp>
      <p:pic>
        <p:nvPicPr>
          <p:cNvPr id="8" name="Picture 7">
            <a:extLst>
              <a:ext uri="{FF2B5EF4-FFF2-40B4-BE49-F238E27FC236}">
                <a16:creationId xmlns:a16="http://schemas.microsoft.com/office/drawing/2014/main" id="{9FCEA1BF-80E9-4E3F-9D97-1E400082EF12}"/>
              </a:ext>
            </a:extLst>
          </p:cNvPr>
          <p:cNvPicPr>
            <a:picLocks noChangeAspect="1"/>
          </p:cNvPicPr>
          <p:nvPr/>
        </p:nvPicPr>
        <p:blipFill>
          <a:blip r:embed="rId3"/>
          <a:stretch>
            <a:fillRect/>
          </a:stretch>
        </p:blipFill>
        <p:spPr>
          <a:xfrm>
            <a:off x="830580" y="1171476"/>
            <a:ext cx="4457700" cy="4457700"/>
          </a:xfrm>
          <a:prstGeom prst="rect">
            <a:avLst/>
          </a:prstGeom>
        </p:spPr>
      </p:pic>
      <p:sp>
        <p:nvSpPr>
          <p:cNvPr id="9" name="Rectangle 8">
            <a:extLst>
              <a:ext uri="{FF2B5EF4-FFF2-40B4-BE49-F238E27FC236}">
                <a16:creationId xmlns:a16="http://schemas.microsoft.com/office/drawing/2014/main" id="{470866BA-9F61-4EBA-BE60-7EBE5E9D0C40}"/>
              </a:ext>
            </a:extLst>
          </p:cNvPr>
          <p:cNvSpPr/>
          <p:nvPr/>
        </p:nvSpPr>
        <p:spPr>
          <a:xfrm>
            <a:off x="6095999" y="1171476"/>
            <a:ext cx="4552481" cy="646331"/>
          </a:xfrm>
          <a:prstGeom prst="rect">
            <a:avLst/>
          </a:prstGeom>
        </p:spPr>
        <p:txBody>
          <a:bodyPr wrap="square">
            <a:spAutoFit/>
          </a:bodyPr>
          <a:lstStyle/>
          <a:p>
            <a:r>
              <a:rPr lang="en-GB" dirty="0">
                <a:hlinkClick r:id="rId4"/>
              </a:rPr>
              <a:t>https://github.com/basgoncalves/BIP_OpenSim_Hungarian_USports</a:t>
            </a:r>
            <a:r>
              <a:rPr lang="en-GB" dirty="0"/>
              <a:t> </a:t>
            </a:r>
          </a:p>
        </p:txBody>
      </p:sp>
      <p:pic>
        <p:nvPicPr>
          <p:cNvPr id="2" name="Picture 1">
            <a:extLst>
              <a:ext uri="{FF2B5EF4-FFF2-40B4-BE49-F238E27FC236}">
                <a16:creationId xmlns:a16="http://schemas.microsoft.com/office/drawing/2014/main" id="{D86E9910-F433-4031-AFAE-E96615BB4F85}"/>
              </a:ext>
            </a:extLst>
          </p:cNvPr>
          <p:cNvPicPr>
            <a:picLocks noChangeAspect="1"/>
          </p:cNvPicPr>
          <p:nvPr/>
        </p:nvPicPr>
        <p:blipFill>
          <a:blip r:embed="rId5"/>
          <a:stretch>
            <a:fillRect/>
          </a:stretch>
        </p:blipFill>
        <p:spPr>
          <a:xfrm>
            <a:off x="5530426" y="2087042"/>
            <a:ext cx="6598193" cy="2626568"/>
          </a:xfrm>
          <a:prstGeom prst="rect">
            <a:avLst/>
          </a:prstGeom>
        </p:spPr>
      </p:pic>
      <p:sp>
        <p:nvSpPr>
          <p:cNvPr id="3" name="Rectangle 2">
            <a:extLst>
              <a:ext uri="{FF2B5EF4-FFF2-40B4-BE49-F238E27FC236}">
                <a16:creationId xmlns:a16="http://schemas.microsoft.com/office/drawing/2014/main" id="{9F2B7EE8-A3AB-4699-8272-8C1C395B6F90}"/>
              </a:ext>
            </a:extLst>
          </p:cNvPr>
          <p:cNvSpPr/>
          <p:nvPr/>
        </p:nvSpPr>
        <p:spPr>
          <a:xfrm>
            <a:off x="9639299" y="2872740"/>
            <a:ext cx="785707" cy="42672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83300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en-GB" sz="3200" dirty="0" err="1"/>
              <a:t>Modeling</a:t>
            </a:r>
            <a:r>
              <a:rPr lang="en-GB" sz="3200" dirty="0"/>
              <a:t> in opensim</a:t>
            </a:r>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The inverse problem</a:t>
            </a:r>
          </a:p>
          <a:p>
            <a:pPr marL="380990" indent="-380990">
              <a:lnSpc>
                <a:spcPct val="200000"/>
              </a:lnSpc>
            </a:pPr>
            <a:r>
              <a:rPr lang="en-GB" dirty="0"/>
              <a:t>Model components </a:t>
            </a:r>
          </a:p>
          <a:p>
            <a:pPr marL="380990" indent="-380990">
              <a:lnSpc>
                <a:spcPct val="200000"/>
              </a:lnSpc>
            </a:pPr>
            <a:r>
              <a:rPr lang="en-GB" dirty="0"/>
              <a:t>Input files</a:t>
            </a:r>
          </a:p>
          <a:p>
            <a:pPr marL="380990" indent="-380990">
              <a:lnSpc>
                <a:spcPct val="200000"/>
              </a:lnSpc>
            </a:pPr>
            <a:r>
              <a:rPr lang="en-GB" dirty="0"/>
              <a:t>Available tools</a:t>
            </a:r>
          </a:p>
          <a:p>
            <a:pPr marL="380990" indent="-380990">
              <a:lnSpc>
                <a:spcPct val="200000"/>
              </a:lnSpc>
            </a:pPr>
            <a:endParaRPr lang="en-GB"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20</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7" name="Picture 2" descr="https://neuromechanics.univie.ac.at/wp-content/uploads/2021/02/hans-2.jpg">
            <a:extLst>
              <a:ext uri="{FF2B5EF4-FFF2-40B4-BE49-F238E27FC236}">
                <a16:creationId xmlns:a16="http://schemas.microsoft.com/office/drawing/2014/main" id="{CEB0AD3C-164D-4001-A990-8844720008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16" t="10693" r="21971" b="43982"/>
          <a:stretch/>
        </p:blipFill>
        <p:spPr bwMode="auto">
          <a:xfrm>
            <a:off x="11045840" y="153037"/>
            <a:ext cx="989120"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21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Inverse vs forward simulations</a:t>
            </a:r>
          </a:p>
        </p:txBody>
      </p:sp>
      <p:pic>
        <p:nvPicPr>
          <p:cNvPr id="8" name="Picture 7">
            <a:extLst>
              <a:ext uri="{FF2B5EF4-FFF2-40B4-BE49-F238E27FC236}">
                <a16:creationId xmlns:a16="http://schemas.microsoft.com/office/drawing/2014/main" id="{83D10225-A515-49BA-AB52-40039E5BA8B6}"/>
              </a:ext>
            </a:extLst>
          </p:cNvPr>
          <p:cNvPicPr>
            <a:picLocks noChangeAspect="1"/>
          </p:cNvPicPr>
          <p:nvPr/>
        </p:nvPicPr>
        <p:blipFill>
          <a:blip r:embed="rId2"/>
          <a:stretch>
            <a:fillRect/>
          </a:stretch>
        </p:blipFill>
        <p:spPr>
          <a:xfrm>
            <a:off x="4758410" y="3755390"/>
            <a:ext cx="7257579" cy="2192274"/>
          </a:xfrm>
          <a:prstGeom prst="rect">
            <a:avLst/>
          </a:prstGeom>
        </p:spPr>
      </p:pic>
      <p:pic>
        <p:nvPicPr>
          <p:cNvPr id="7170" name="Picture 2" descr="inversePipeline.jpg">
            <a:extLst>
              <a:ext uri="{FF2B5EF4-FFF2-40B4-BE49-F238E27FC236}">
                <a16:creationId xmlns:a16="http://schemas.microsoft.com/office/drawing/2014/main" id="{46FE377A-DB97-40F3-BE02-CC8F9F0D3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77" y="1855470"/>
            <a:ext cx="7848600" cy="170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638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2" name="Picture 1">
            <a:extLst>
              <a:ext uri="{FF2B5EF4-FFF2-40B4-BE49-F238E27FC236}">
                <a16:creationId xmlns:a16="http://schemas.microsoft.com/office/drawing/2014/main" id="{82C53732-C76B-4605-B788-CB40D44D699D}"/>
              </a:ext>
            </a:extLst>
          </p:cNvPr>
          <p:cNvPicPr>
            <a:picLocks noChangeAspect="1"/>
          </p:cNvPicPr>
          <p:nvPr/>
        </p:nvPicPr>
        <p:blipFill rotWithShape="1">
          <a:blip r:embed="rId3"/>
          <a:srcRect t="16623"/>
          <a:stretch/>
        </p:blipFill>
        <p:spPr>
          <a:xfrm>
            <a:off x="2046438" y="1694046"/>
            <a:ext cx="8324507" cy="4662306"/>
          </a:xfrm>
          <a:prstGeom prst="rect">
            <a:avLst/>
          </a:prstGeom>
        </p:spPr>
      </p:pic>
      <p:sp>
        <p:nvSpPr>
          <p:cNvPr id="10" name="Title 1">
            <a:extLst>
              <a:ext uri="{FF2B5EF4-FFF2-40B4-BE49-F238E27FC236}">
                <a16:creationId xmlns:a16="http://schemas.microsoft.com/office/drawing/2014/main" id="{2BFB4AB2-24DB-4252-96B5-621F8EC7C603}"/>
              </a:ext>
            </a:extLst>
          </p:cNvPr>
          <p:cNvSpPr>
            <a:spLocks noGrp="1"/>
          </p:cNvSpPr>
          <p:nvPr>
            <p:ph type="title"/>
          </p:nvPr>
        </p:nvSpPr>
        <p:spPr>
          <a:xfrm>
            <a:off x="288077" y="732645"/>
            <a:ext cx="6805742" cy="669435"/>
          </a:xfrm>
        </p:spPr>
        <p:txBody>
          <a:bodyPr>
            <a:normAutofit/>
          </a:bodyPr>
          <a:lstStyle/>
          <a:p>
            <a:r>
              <a:rPr lang="en-GB" sz="3200" dirty="0"/>
              <a:t>Inverse approach</a:t>
            </a:r>
          </a:p>
        </p:txBody>
      </p:sp>
    </p:spTree>
    <p:extLst>
      <p:ext uri="{BB962C8B-B14F-4D97-AF65-F5344CB8AC3E}">
        <p14:creationId xmlns:p14="http://schemas.microsoft.com/office/powerpoint/2010/main" val="1055460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6745183" cy="669435"/>
          </a:xfrm>
        </p:spPr>
        <p:txBody>
          <a:bodyPr>
            <a:normAutofit/>
          </a:bodyPr>
          <a:lstStyle/>
          <a:p>
            <a:r>
              <a:rPr lang="en-GB" sz="3200" dirty="0"/>
              <a:t>What is a musculoskeletal model?</a:t>
            </a:r>
          </a:p>
        </p:txBody>
      </p:sp>
      <p:sp>
        <p:nvSpPr>
          <p:cNvPr id="3" name="Text Placeholder 2"/>
          <p:cNvSpPr>
            <a:spLocks noGrp="1"/>
          </p:cNvSpPr>
          <p:nvPr>
            <p:ph type="body" sz="quarter" idx="10"/>
          </p:nvPr>
        </p:nvSpPr>
        <p:spPr>
          <a:xfrm>
            <a:off x="1020934" y="1740643"/>
            <a:ext cx="6745183" cy="4036044"/>
          </a:xfrm>
        </p:spPr>
        <p:txBody>
          <a:bodyPr>
            <a:normAutofit fontScale="85000" lnSpcReduction="20000"/>
          </a:bodyPr>
          <a:lstStyle/>
          <a:p>
            <a:pPr marL="380990" indent="-380990">
              <a:lnSpc>
                <a:spcPct val="200000"/>
              </a:lnSpc>
            </a:pPr>
            <a:r>
              <a:rPr lang="en-GB" dirty="0"/>
              <a:t>Rigid bodies</a:t>
            </a:r>
          </a:p>
          <a:p>
            <a:pPr marL="380990" indent="-380990">
              <a:lnSpc>
                <a:spcPct val="200000"/>
              </a:lnSpc>
            </a:pPr>
            <a:r>
              <a:rPr lang="en-GB" dirty="0"/>
              <a:t>Connected by joints</a:t>
            </a:r>
          </a:p>
          <a:p>
            <a:pPr marL="380990" indent="-380990">
              <a:lnSpc>
                <a:spcPct val="200000"/>
              </a:lnSpc>
            </a:pPr>
            <a:r>
              <a:rPr lang="en-GB" dirty="0"/>
              <a:t>Restricted by constrains</a:t>
            </a:r>
          </a:p>
          <a:p>
            <a:pPr marL="380990" indent="-380990">
              <a:lnSpc>
                <a:spcPct val="200000"/>
              </a:lnSpc>
            </a:pPr>
            <a:r>
              <a:rPr lang="en-GB" dirty="0"/>
              <a:t>Actuated by muscles-tendon units</a:t>
            </a:r>
          </a:p>
          <a:p>
            <a:pPr marL="380990" indent="-380990">
              <a:lnSpc>
                <a:spcPct val="200000"/>
              </a:lnSpc>
            </a:pPr>
            <a:r>
              <a:rPr lang="en-GB" dirty="0"/>
              <a:t>Informed by experimental data</a:t>
            </a:r>
          </a:p>
          <a:p>
            <a:pPr marL="380990" indent="-380990">
              <a:lnSpc>
                <a:spcPct val="200000"/>
              </a:lnSpc>
            </a:pPr>
            <a:endParaRPr lang="en-GB"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3077553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(use the folder “</a:t>
            </a:r>
            <a:r>
              <a:rPr lang="en-GB" sz="3200" dirty="0" err="1"/>
              <a:t>Hello_world_of_simulations</a:t>
            </a:r>
            <a:r>
              <a:rPr lang="en-GB" sz="3200"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24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4115322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93826" cy="4036044"/>
          </a:xfrm>
        </p:spPr>
        <p:txBody>
          <a:bodyPr>
            <a:normAutofit fontScale="92500" lnSpcReduction="10000"/>
          </a:bodyPr>
          <a:lstStyle/>
          <a:p>
            <a:r>
              <a:rPr lang="en-US" dirty="0"/>
              <a:t>What are the components of a model?</a:t>
            </a:r>
          </a:p>
          <a:p>
            <a:r>
              <a:rPr lang="en-US" dirty="0"/>
              <a:t>How can a model be edited? (GUI, text editor, scripting)</a:t>
            </a:r>
          </a:p>
          <a:p>
            <a:r>
              <a:rPr lang="en-US" dirty="0"/>
              <a:t>How many bodies does this model have?</a:t>
            </a:r>
          </a:p>
          <a:p>
            <a:r>
              <a:rPr lang="en-US" dirty="0"/>
              <a:t>How many muscles does this model have in each leg?</a:t>
            </a:r>
          </a:p>
          <a:p>
            <a:r>
              <a:rPr lang="en-US" dirty="0"/>
              <a:t>What is the maximum isometric force of recfem?</a:t>
            </a:r>
          </a:p>
          <a:p>
            <a:r>
              <a:rPr lang="en-US" dirty="0"/>
              <a:t>How many DOF do the hip and knee joint have?</a:t>
            </a:r>
          </a:p>
          <a:p>
            <a:r>
              <a:rPr lang="en-US" dirty="0"/>
              <a:t>How heavy is the tibia segment?</a:t>
            </a:r>
          </a:p>
          <a:p>
            <a:r>
              <a:rPr lang="en-US" dirty="0"/>
              <a:t>Load experimental markers. Why are the markers doing a moon walk?</a:t>
            </a:r>
          </a:p>
          <a:p>
            <a:r>
              <a:rPr lang="en-US" dirty="0"/>
              <a:t>Load experimental GRF. Why are the forces not below the feet markers?</a:t>
            </a:r>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a:t>
            </a:r>
          </a:p>
        </p:txBody>
      </p:sp>
    </p:spTree>
    <p:extLst>
      <p:ext uri="{BB962C8B-B14F-4D97-AF65-F5344CB8AC3E}">
        <p14:creationId xmlns:p14="http://schemas.microsoft.com/office/powerpoint/2010/main" val="2214481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4375363" cy="669435"/>
          </a:xfrm>
        </p:spPr>
        <p:txBody>
          <a:bodyPr>
            <a:normAutofit/>
          </a:bodyPr>
          <a:lstStyle/>
          <a:p>
            <a:r>
              <a:rPr lang="en-GB" sz="3200" dirty="0"/>
              <a:t>File types</a:t>
            </a:r>
          </a:p>
        </p:txBody>
      </p:sp>
      <p:sp>
        <p:nvSpPr>
          <p:cNvPr id="3" name="Text Placeholder 2"/>
          <p:cNvSpPr>
            <a:spLocks noGrp="1"/>
          </p:cNvSpPr>
          <p:nvPr>
            <p:ph type="body" sz="quarter" idx="10"/>
          </p:nvPr>
        </p:nvSpPr>
        <p:spPr>
          <a:xfrm>
            <a:off x="1020934" y="1740643"/>
            <a:ext cx="6713366" cy="4036044"/>
          </a:xfrm>
        </p:spPr>
        <p:txBody>
          <a:bodyPr>
            <a:normAutofit fontScale="70000" lnSpcReduction="20000"/>
          </a:bodyPr>
          <a:lstStyle/>
          <a:p>
            <a:pPr marL="380990" indent="-380990">
              <a:lnSpc>
                <a:spcPct val="200000"/>
              </a:lnSpc>
            </a:pPr>
            <a:r>
              <a:rPr lang="de-AT" dirty="0"/>
              <a:t>.c3d  - </a:t>
            </a:r>
            <a:r>
              <a:rPr lang="en-US" dirty="0"/>
              <a:t>exported by most Gait Analysis laboratories</a:t>
            </a:r>
            <a:endParaRPr lang="de-AT" dirty="0"/>
          </a:p>
          <a:p>
            <a:pPr marL="380990" indent="-380990">
              <a:lnSpc>
                <a:spcPct val="200000"/>
              </a:lnSpc>
            </a:pPr>
            <a:r>
              <a:rPr lang="de-AT" dirty="0"/>
              <a:t>.</a:t>
            </a:r>
            <a:r>
              <a:rPr lang="de-AT" dirty="0" err="1"/>
              <a:t>trc</a:t>
            </a:r>
            <a:r>
              <a:rPr lang="de-AT" dirty="0"/>
              <a:t> – </a:t>
            </a:r>
            <a:r>
              <a:rPr lang="de-AT" dirty="0" err="1"/>
              <a:t>markers</a:t>
            </a:r>
            <a:r>
              <a:rPr lang="de-AT" dirty="0"/>
              <a:t> </a:t>
            </a:r>
          </a:p>
          <a:p>
            <a:pPr marL="380990" indent="-380990">
              <a:lnSpc>
                <a:spcPct val="200000"/>
              </a:lnSpc>
            </a:pPr>
            <a:r>
              <a:rPr lang="de-AT" dirty="0"/>
              <a:t>.</a:t>
            </a:r>
            <a:r>
              <a:rPr lang="de-AT" dirty="0" err="1"/>
              <a:t>mot</a:t>
            </a:r>
            <a:r>
              <a:rPr lang="de-AT" dirty="0"/>
              <a:t> – </a:t>
            </a:r>
            <a:r>
              <a:rPr lang="de-AT" dirty="0" err="1"/>
              <a:t>motion</a:t>
            </a:r>
            <a:r>
              <a:rPr lang="de-AT" dirty="0"/>
              <a:t> </a:t>
            </a:r>
            <a:r>
              <a:rPr lang="de-AT" dirty="0" err="1"/>
              <a:t>files</a:t>
            </a:r>
            <a:r>
              <a:rPr lang="de-AT" dirty="0"/>
              <a:t> </a:t>
            </a:r>
          </a:p>
          <a:p>
            <a:pPr marL="380990" indent="-380990">
              <a:lnSpc>
                <a:spcPct val="200000"/>
              </a:lnSpc>
            </a:pPr>
            <a:r>
              <a:rPr lang="de-AT" dirty="0"/>
              <a:t>.</a:t>
            </a:r>
            <a:r>
              <a:rPr lang="de-AT" dirty="0" err="1"/>
              <a:t>sto</a:t>
            </a:r>
            <a:r>
              <a:rPr lang="de-AT" dirty="0"/>
              <a:t> – </a:t>
            </a:r>
            <a:r>
              <a:rPr lang="de-AT" dirty="0" err="1"/>
              <a:t>storage</a:t>
            </a:r>
            <a:r>
              <a:rPr lang="de-AT" dirty="0"/>
              <a:t> </a:t>
            </a:r>
            <a:r>
              <a:rPr lang="de-AT" dirty="0" err="1"/>
              <a:t>files</a:t>
            </a:r>
            <a:r>
              <a:rPr lang="de-AT" dirty="0"/>
              <a:t> (</a:t>
            </a:r>
            <a:r>
              <a:rPr lang="de-AT" dirty="0" err="1"/>
              <a:t>results</a:t>
            </a:r>
            <a:r>
              <a:rPr lang="de-AT" dirty="0"/>
              <a:t> </a:t>
            </a:r>
            <a:r>
              <a:rPr lang="de-AT" dirty="0" err="1"/>
              <a:t>from</a:t>
            </a:r>
            <a:r>
              <a:rPr lang="de-AT" dirty="0"/>
              <a:t> </a:t>
            </a:r>
            <a:r>
              <a:rPr lang="de-AT" dirty="0" err="1"/>
              <a:t>analysis</a:t>
            </a:r>
            <a:r>
              <a:rPr lang="de-AT" dirty="0"/>
              <a:t>)</a:t>
            </a:r>
          </a:p>
          <a:p>
            <a:pPr marL="380990" indent="-380990">
              <a:lnSpc>
                <a:spcPct val="200000"/>
              </a:lnSpc>
            </a:pPr>
            <a:r>
              <a:rPr lang="de-AT" dirty="0"/>
              <a:t>.</a:t>
            </a:r>
            <a:r>
              <a:rPr lang="de-AT" dirty="0" err="1"/>
              <a:t>xml</a:t>
            </a:r>
            <a:r>
              <a:rPr lang="de-AT" dirty="0"/>
              <a:t> – </a:t>
            </a:r>
            <a:r>
              <a:rPr lang="de-AT" dirty="0" err="1"/>
              <a:t>setup</a:t>
            </a:r>
            <a:r>
              <a:rPr lang="de-AT" dirty="0"/>
              <a:t> </a:t>
            </a:r>
            <a:r>
              <a:rPr lang="de-AT" dirty="0" err="1"/>
              <a:t>files</a:t>
            </a:r>
            <a:endParaRPr lang="de-AT" dirty="0"/>
          </a:p>
          <a:p>
            <a:pPr marL="380990" indent="-380990">
              <a:lnSpc>
                <a:spcPct val="200000"/>
              </a:lnSpc>
            </a:pPr>
            <a:r>
              <a:rPr lang="de-AT" dirty="0"/>
              <a:t>.</a:t>
            </a:r>
            <a:r>
              <a:rPr lang="de-AT" dirty="0" err="1"/>
              <a:t>osim</a:t>
            </a:r>
            <a:r>
              <a:rPr lang="de-AT" dirty="0"/>
              <a:t> – </a:t>
            </a:r>
            <a:r>
              <a:rPr lang="de-AT" dirty="0" err="1"/>
              <a:t>opensim</a:t>
            </a:r>
            <a:r>
              <a:rPr lang="de-AT" dirty="0"/>
              <a:t> </a:t>
            </a:r>
            <a:r>
              <a:rPr lang="de-AT" dirty="0" err="1"/>
              <a:t>models</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7" name="Picture 2" descr="https://neuromechanics.univie.ac.at/wp-content/uploads/2021/02/hans-2.jpg">
            <a:extLst>
              <a:ext uri="{FF2B5EF4-FFF2-40B4-BE49-F238E27FC236}">
                <a16:creationId xmlns:a16="http://schemas.microsoft.com/office/drawing/2014/main" id="{AA02FA9B-8BAB-4353-9F62-1322F9ADFC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016" t="10693" r="21971" b="43982"/>
          <a:stretch/>
        </p:blipFill>
        <p:spPr bwMode="auto">
          <a:xfrm>
            <a:off x="11045840" y="153037"/>
            <a:ext cx="989120"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3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(practice plotting and explore files)</a:t>
            </a:r>
          </a:p>
        </p:txBody>
      </p:sp>
      <p:sp>
        <p:nvSpPr>
          <p:cNvPr id="4" name="Slide Number Placeholder 3"/>
          <p:cNvSpPr>
            <a:spLocks noGrp="1"/>
          </p:cNvSpPr>
          <p:nvPr>
            <p:ph type="sldNum" sz="quarter" idx="4"/>
          </p:nvPr>
        </p:nvSpPr>
        <p:spPr/>
        <p:txBody>
          <a:bodyPr/>
          <a:lstStyle/>
          <a:p>
            <a:fld id="{C35489C1-6B33-4937-9006-E5F93C9ADEC8}" type="slidenum">
              <a:rPr lang="de-AT" smtClean="0"/>
              <a:pPr/>
              <a:t>27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871697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93826" cy="4036044"/>
          </a:xfrm>
        </p:spPr>
        <p:txBody>
          <a:bodyPr>
            <a:normAutofit/>
          </a:bodyPr>
          <a:lstStyle/>
          <a:p>
            <a:r>
              <a:rPr lang="en-US" sz="2000" dirty="0"/>
              <a:t>What is the maximum moment arm of psoas during </a:t>
            </a:r>
            <a:r>
              <a:rPr lang="en-US" sz="2000" dirty="0" err="1"/>
              <a:t>hip_flexion_r</a:t>
            </a:r>
            <a:r>
              <a:rPr lang="en-US" sz="2000" dirty="0"/>
              <a:t>?</a:t>
            </a:r>
          </a:p>
          <a:p>
            <a:r>
              <a:rPr lang="en-US" sz="2000" dirty="0"/>
              <a:t>Why are moment arms negative?</a:t>
            </a:r>
          </a:p>
          <a:p>
            <a:r>
              <a:rPr lang="en-US" sz="2000" dirty="0"/>
              <a:t>Plot the </a:t>
            </a:r>
            <a:r>
              <a:rPr lang="en-US" sz="2000" dirty="0" err="1"/>
              <a:t>mtu</a:t>
            </a:r>
            <a:r>
              <a:rPr lang="en-US" sz="2000" dirty="0"/>
              <a:t> length of the </a:t>
            </a:r>
            <a:r>
              <a:rPr lang="en-US" sz="2000" dirty="0" err="1"/>
              <a:t>psoas_r</a:t>
            </a:r>
            <a:r>
              <a:rPr lang="en-US" sz="2000" dirty="0"/>
              <a:t> during </a:t>
            </a:r>
            <a:r>
              <a:rPr lang="en-US" sz="2000" dirty="0" err="1"/>
              <a:t>hip_flexion_r</a:t>
            </a:r>
            <a:r>
              <a:rPr lang="en-US" sz="2000" dirty="0"/>
              <a:t>. Explain the figure.</a:t>
            </a:r>
          </a:p>
          <a:p>
            <a:r>
              <a:rPr lang="en-US" sz="2000" dirty="0"/>
              <a:t>Plot </a:t>
            </a:r>
            <a:r>
              <a:rPr lang="en-US" sz="2000" dirty="0" err="1"/>
              <a:t>mtu</a:t>
            </a:r>
            <a:r>
              <a:rPr lang="en-US" sz="2000" dirty="0"/>
              <a:t> length of </a:t>
            </a:r>
            <a:r>
              <a:rPr lang="en-US" sz="2000" dirty="0" err="1"/>
              <a:t>lat_gas_r</a:t>
            </a:r>
            <a:r>
              <a:rPr lang="en-US" sz="2000" dirty="0"/>
              <a:t> and </a:t>
            </a:r>
            <a:r>
              <a:rPr lang="en-US" sz="2000" dirty="0" err="1"/>
              <a:t>bflh_r</a:t>
            </a:r>
            <a:r>
              <a:rPr lang="en-US" sz="2000" dirty="0"/>
              <a:t> during hip flexion. Why are they so different?</a:t>
            </a:r>
          </a:p>
          <a:p>
            <a:r>
              <a:rPr lang="en-US" sz="2000" dirty="0"/>
              <a:t>Plot active, passive, and total-fiber force. </a:t>
            </a:r>
          </a:p>
          <a:p>
            <a:pPr marL="380990" indent="-380990">
              <a:lnSpc>
                <a:spcPct val="200000"/>
              </a:lnSpc>
            </a:pPr>
            <a:endParaRPr lang="de-AT" sz="20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a:t>
            </a:r>
          </a:p>
        </p:txBody>
      </p:sp>
    </p:spTree>
    <p:extLst>
      <p:ext uri="{BB962C8B-B14F-4D97-AF65-F5344CB8AC3E}">
        <p14:creationId xmlns:p14="http://schemas.microsoft.com/office/powerpoint/2010/main" val="2526598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Break (10-15 min) </a:t>
            </a:r>
          </a:p>
        </p:txBody>
      </p:sp>
      <p:sp>
        <p:nvSpPr>
          <p:cNvPr id="4" name="Slide Number Placeholder 3"/>
          <p:cNvSpPr>
            <a:spLocks noGrp="1"/>
          </p:cNvSpPr>
          <p:nvPr>
            <p:ph type="sldNum" sz="quarter" idx="4"/>
          </p:nvPr>
        </p:nvSpPr>
        <p:spPr/>
        <p:txBody>
          <a:bodyPr/>
          <a:lstStyle/>
          <a:p>
            <a:fld id="{C35489C1-6B33-4937-9006-E5F93C9ADEC8}" type="slidenum">
              <a:rPr lang="de-AT" smtClean="0"/>
              <a:pPr/>
              <a:t>29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242063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Hans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5122" name="Picture 2" descr="https://neuromechanics.univie.ac.at/wp-content/uploads/2021/02/hans-2.jpg">
            <a:extLst>
              <a:ext uri="{FF2B5EF4-FFF2-40B4-BE49-F238E27FC236}">
                <a16:creationId xmlns:a16="http://schemas.microsoft.com/office/drawing/2014/main" id="{DFE340DB-057A-480A-954E-AE8240C94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030" y="2415056"/>
            <a:ext cx="3730036" cy="24842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B05A6F-F71B-4302-AB83-2A3A790165B6}"/>
              </a:ext>
            </a:extLst>
          </p:cNvPr>
          <p:cNvPicPr>
            <a:picLocks noChangeAspect="1"/>
          </p:cNvPicPr>
          <p:nvPr/>
        </p:nvPicPr>
        <p:blipFill>
          <a:blip r:embed="rId3"/>
          <a:stretch>
            <a:fillRect/>
          </a:stretch>
        </p:blipFill>
        <p:spPr>
          <a:xfrm>
            <a:off x="288077" y="1511165"/>
            <a:ext cx="7296285" cy="3845695"/>
          </a:xfrm>
          <a:prstGeom prst="rect">
            <a:avLst/>
          </a:prstGeom>
        </p:spPr>
      </p:pic>
    </p:spTree>
    <p:extLst>
      <p:ext uri="{BB962C8B-B14F-4D97-AF65-F5344CB8AC3E}">
        <p14:creationId xmlns:p14="http://schemas.microsoft.com/office/powerpoint/2010/main" val="3047977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30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GUI vs CMD  </a:t>
            </a:r>
          </a:p>
        </p:txBody>
      </p:sp>
      <p:pic>
        <p:nvPicPr>
          <p:cNvPr id="2050" name="Picture 2" descr="MATLAB - Wikipedia">
            <a:extLst>
              <a:ext uri="{FF2B5EF4-FFF2-40B4-BE49-F238E27FC236}">
                <a16:creationId xmlns:a16="http://schemas.microsoft.com/office/drawing/2014/main" id="{6A8C8E44-4C61-4221-97B4-B780200E1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4608" y="957849"/>
            <a:ext cx="862873" cy="7746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Python-logo-notext.svg - Wikipedia">
            <a:extLst>
              <a:ext uri="{FF2B5EF4-FFF2-40B4-BE49-F238E27FC236}">
                <a16:creationId xmlns:a16="http://schemas.microsoft.com/office/drawing/2014/main" id="{D6328502-4D7D-4611-9750-EE9458D5D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1132" y="957850"/>
            <a:ext cx="703187" cy="77469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B023348-7B2D-48FE-8538-D9557C9A734A}"/>
              </a:ext>
            </a:extLst>
          </p:cNvPr>
          <p:cNvSpPr/>
          <p:nvPr/>
        </p:nvSpPr>
        <p:spPr>
          <a:xfrm>
            <a:off x="6526094" y="1876763"/>
            <a:ext cx="4945906" cy="923330"/>
          </a:xfrm>
          <a:prstGeom prst="rect">
            <a:avLst/>
          </a:prstGeom>
        </p:spPr>
        <p:txBody>
          <a:bodyPr wrap="none">
            <a:spAutoFit/>
          </a:bodyPr>
          <a:lstStyle/>
          <a:p>
            <a:r>
              <a:rPr lang="en-GB" dirty="0"/>
              <a:t>C:\Users\Biomech\Documents\OpenSim\4.4\Code</a:t>
            </a:r>
          </a:p>
          <a:p>
            <a:endParaRPr lang="en-GB" dirty="0"/>
          </a:p>
          <a:p>
            <a:r>
              <a:rPr lang="en-GB" dirty="0"/>
              <a:t>https://simtk.org/api_docs/opensim/api_docs/</a:t>
            </a:r>
          </a:p>
        </p:txBody>
      </p:sp>
      <p:pic>
        <p:nvPicPr>
          <p:cNvPr id="12" name="Picture 11">
            <a:extLst>
              <a:ext uri="{FF2B5EF4-FFF2-40B4-BE49-F238E27FC236}">
                <a16:creationId xmlns:a16="http://schemas.microsoft.com/office/drawing/2014/main" id="{C7A81044-6D73-442F-83B2-1A2E89FD63D3}"/>
              </a:ext>
            </a:extLst>
          </p:cNvPr>
          <p:cNvPicPr>
            <a:picLocks noChangeAspect="1"/>
          </p:cNvPicPr>
          <p:nvPr/>
        </p:nvPicPr>
        <p:blipFill>
          <a:blip r:embed="rId4"/>
          <a:stretch>
            <a:fillRect/>
          </a:stretch>
        </p:blipFill>
        <p:spPr>
          <a:xfrm>
            <a:off x="7254566" y="2973295"/>
            <a:ext cx="3488961" cy="2518522"/>
          </a:xfrm>
          <a:prstGeom prst="rect">
            <a:avLst/>
          </a:prstGeom>
        </p:spPr>
      </p:pic>
      <p:pic>
        <p:nvPicPr>
          <p:cNvPr id="2" name="Picture 1">
            <a:extLst>
              <a:ext uri="{FF2B5EF4-FFF2-40B4-BE49-F238E27FC236}">
                <a16:creationId xmlns:a16="http://schemas.microsoft.com/office/drawing/2014/main" id="{2B450017-EB9E-45B4-BFEA-75210CDA5D06}"/>
              </a:ext>
            </a:extLst>
          </p:cNvPr>
          <p:cNvPicPr>
            <a:picLocks noChangeAspect="1"/>
          </p:cNvPicPr>
          <p:nvPr/>
        </p:nvPicPr>
        <p:blipFill>
          <a:blip r:embed="rId5"/>
          <a:stretch>
            <a:fillRect/>
          </a:stretch>
        </p:blipFill>
        <p:spPr>
          <a:xfrm>
            <a:off x="288077" y="1732546"/>
            <a:ext cx="5333749" cy="4103115"/>
          </a:xfrm>
          <a:prstGeom prst="rect">
            <a:avLst/>
          </a:prstGeom>
        </p:spPr>
      </p:pic>
      <p:pic>
        <p:nvPicPr>
          <p:cNvPr id="11" name="Picture 2" descr="https://neuromechanics.univie.ac.at/wp-content/uploads/2021/02/Basilio-263x216.jpeg">
            <a:extLst>
              <a:ext uri="{FF2B5EF4-FFF2-40B4-BE49-F238E27FC236}">
                <a16:creationId xmlns:a16="http://schemas.microsoft.com/office/drawing/2014/main" id="{AB3A1EF4-6836-4F75-962D-B4A910DF68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7970" y="261056"/>
            <a:ext cx="1068855"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697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Run your first simulations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31</a:t>
            </a:fld>
            <a:endParaRPr lang="de-AT" dirty="0"/>
          </a:p>
        </p:txBody>
      </p:sp>
      <p:pic>
        <p:nvPicPr>
          <p:cNvPr id="3" name="Picture 2">
            <a:extLst>
              <a:ext uri="{FF2B5EF4-FFF2-40B4-BE49-F238E27FC236}">
                <a16:creationId xmlns:a16="http://schemas.microsoft.com/office/drawing/2014/main" id="{871F8781-2472-4BF1-AA3C-1CC9F15FDEF2}"/>
              </a:ext>
            </a:extLst>
          </p:cNvPr>
          <p:cNvPicPr>
            <a:picLocks noChangeAspect="1"/>
          </p:cNvPicPr>
          <p:nvPr/>
        </p:nvPicPr>
        <p:blipFill>
          <a:blip r:embed="rId2"/>
          <a:stretch>
            <a:fillRect/>
          </a:stretch>
        </p:blipFill>
        <p:spPr>
          <a:xfrm>
            <a:off x="3769600" y="986758"/>
            <a:ext cx="4414280" cy="5172287"/>
          </a:xfrm>
          <a:prstGeom prst="rect">
            <a:avLst/>
          </a:prstGeom>
        </p:spPr>
      </p:pic>
    </p:spTree>
    <p:extLst>
      <p:ext uri="{BB962C8B-B14F-4D97-AF65-F5344CB8AC3E}">
        <p14:creationId xmlns:p14="http://schemas.microsoft.com/office/powerpoint/2010/main" val="2098559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(perform all analysis and plot results)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910375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93826" cy="4036044"/>
          </a:xfrm>
        </p:spPr>
        <p:txBody>
          <a:bodyPr>
            <a:normAutofit fontScale="92500" lnSpcReduction="10000"/>
          </a:bodyPr>
          <a:lstStyle/>
          <a:p>
            <a:r>
              <a:rPr lang="en-US" dirty="0"/>
              <a:t>- What are the range of marker errors during the inverse kinematics step?</a:t>
            </a:r>
          </a:p>
          <a:p>
            <a:r>
              <a:rPr lang="en-US" dirty="0"/>
              <a:t>What are the peak hip, knee, and ankle angles?</a:t>
            </a:r>
          </a:p>
          <a:p>
            <a:r>
              <a:rPr lang="en-US" dirty="0"/>
              <a:t>What are the peak sagittal joint moments hip, knee, and ankle?</a:t>
            </a:r>
          </a:p>
          <a:p>
            <a:r>
              <a:rPr lang="en-US" dirty="0"/>
              <a:t>What are the </a:t>
            </a:r>
            <a:r>
              <a:rPr lang="en-US" dirty="0" err="1"/>
              <a:t>lat_gas</a:t>
            </a:r>
            <a:r>
              <a:rPr lang="en-US" dirty="0"/>
              <a:t> and </a:t>
            </a:r>
            <a:r>
              <a:rPr lang="en-US" dirty="0" err="1"/>
              <a:t>rect_fem</a:t>
            </a:r>
            <a:r>
              <a:rPr lang="en-US" dirty="0"/>
              <a:t> peak forces and activation?</a:t>
            </a:r>
          </a:p>
          <a:p>
            <a:r>
              <a:rPr lang="en-US" dirty="0"/>
              <a:t>What are the </a:t>
            </a:r>
            <a:r>
              <a:rPr lang="en-US" dirty="0" err="1"/>
              <a:t>mtu</a:t>
            </a:r>
            <a:r>
              <a:rPr lang="en-US" dirty="0"/>
              <a:t> lengths for </a:t>
            </a:r>
            <a:r>
              <a:rPr lang="en-US" dirty="0" err="1"/>
              <a:t>bflh_r</a:t>
            </a:r>
            <a:r>
              <a:rPr lang="en-US" dirty="0"/>
              <a:t> and </a:t>
            </a:r>
            <a:r>
              <a:rPr lang="en-US" dirty="0" err="1"/>
              <a:t>soleus_r</a:t>
            </a:r>
            <a:r>
              <a:rPr lang="en-US" dirty="0"/>
              <a:t>. </a:t>
            </a:r>
          </a:p>
          <a:p>
            <a:r>
              <a:rPr lang="en-US" dirty="0"/>
              <a:t>What are the maximum reserves moments </a:t>
            </a:r>
            <a:r>
              <a:rPr lang="en-US" dirty="0" err="1"/>
              <a:t>hip_flexion_r</a:t>
            </a:r>
            <a:r>
              <a:rPr lang="en-US" dirty="0"/>
              <a:t>, </a:t>
            </a:r>
            <a:r>
              <a:rPr lang="en-US" dirty="0" err="1"/>
              <a:t>hip_adduction_r</a:t>
            </a:r>
            <a:r>
              <a:rPr lang="en-US" dirty="0"/>
              <a:t>, </a:t>
            </a:r>
            <a:r>
              <a:rPr lang="en-US" dirty="0" err="1"/>
              <a:t>hip_rotation_r</a:t>
            </a:r>
            <a:r>
              <a:rPr lang="en-US" dirty="0"/>
              <a:t>, </a:t>
            </a:r>
            <a:r>
              <a:rPr lang="en-US" dirty="0" err="1"/>
              <a:t>knee_angle_r</a:t>
            </a:r>
            <a:r>
              <a:rPr lang="en-US" dirty="0"/>
              <a:t>,   </a:t>
            </a:r>
            <a:r>
              <a:rPr lang="en-US" dirty="0" err="1"/>
              <a:t>ankle_angle_r</a:t>
            </a:r>
            <a:endParaRPr lang="en-US" dirty="0"/>
          </a:p>
          <a:p>
            <a:r>
              <a:rPr lang="en-US" dirty="0"/>
              <a:t>How is the peak vertical component of hip contact loads, relative to participants body weight?</a:t>
            </a:r>
          </a:p>
        </p:txBody>
      </p:sp>
      <p:sp>
        <p:nvSpPr>
          <p:cNvPr id="4" name="Slide Number Placeholder 3"/>
          <p:cNvSpPr>
            <a:spLocks noGrp="1"/>
          </p:cNvSpPr>
          <p:nvPr>
            <p:ph type="sldNum" sz="quarter" idx="4"/>
          </p:nvPr>
        </p:nvSpPr>
        <p:spPr/>
        <p:txBody>
          <a:bodyPr/>
          <a:lstStyle/>
          <a:p>
            <a:fld id="{C35489C1-6B33-4937-9006-E5F93C9ADEC8}" type="slidenum">
              <a:rPr lang="de-AT" smtClean="0"/>
              <a:pPr/>
              <a:t>33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a:t>
            </a:r>
          </a:p>
        </p:txBody>
      </p:sp>
    </p:spTree>
    <p:extLst>
      <p:ext uri="{BB962C8B-B14F-4D97-AF65-F5344CB8AC3E}">
        <p14:creationId xmlns:p14="http://schemas.microsoft.com/office/powerpoint/2010/main" val="58445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External </a:t>
            </a:r>
            <a:r>
              <a:rPr lang="de-AT" sz="3200" dirty="0" err="1"/>
              <a:t>biomechanics</a:t>
            </a:r>
            <a:endParaRPr lang="de-AT" sz="3200" dirty="0"/>
          </a:p>
        </p:txBody>
      </p:sp>
      <p:sp>
        <p:nvSpPr>
          <p:cNvPr id="3" name="Text Placeholder 2"/>
          <p:cNvSpPr>
            <a:spLocks noGrp="1"/>
          </p:cNvSpPr>
          <p:nvPr>
            <p:ph type="body" sz="quarter" idx="10"/>
          </p:nvPr>
        </p:nvSpPr>
        <p:spPr>
          <a:xfrm>
            <a:off x="1020934" y="1740643"/>
            <a:ext cx="5249237" cy="4036044"/>
          </a:xfrm>
        </p:spPr>
        <p:txBody>
          <a:bodyPr>
            <a:normAutofit fontScale="85000" lnSpcReduction="10000"/>
          </a:bodyPr>
          <a:lstStyle/>
          <a:p>
            <a:pPr marL="380990" indent="-380990">
              <a:lnSpc>
                <a:spcPct val="200000"/>
              </a:lnSpc>
            </a:pPr>
            <a:r>
              <a:rPr lang="en-GB" dirty="0"/>
              <a:t>Scaling</a:t>
            </a:r>
            <a:endParaRPr lang="de-AT" dirty="0"/>
          </a:p>
          <a:p>
            <a:pPr marL="380990" indent="-380990">
              <a:lnSpc>
                <a:spcPct val="200000"/>
              </a:lnSpc>
            </a:pPr>
            <a:r>
              <a:rPr lang="de-AT" dirty="0"/>
              <a:t>Inverse </a:t>
            </a:r>
            <a:r>
              <a:rPr lang="de-AT" dirty="0" err="1"/>
              <a:t>kinematics</a:t>
            </a:r>
            <a:endParaRPr lang="de-AT" dirty="0"/>
          </a:p>
          <a:p>
            <a:pPr marL="380990" indent="-380990">
              <a:lnSpc>
                <a:spcPct val="200000"/>
              </a:lnSpc>
            </a:pPr>
            <a:r>
              <a:rPr lang="de-AT" dirty="0"/>
              <a:t>Inverse </a:t>
            </a:r>
            <a:r>
              <a:rPr lang="de-AT" dirty="0" err="1"/>
              <a:t>dynamics</a:t>
            </a:r>
            <a:endParaRPr lang="de-AT" dirty="0"/>
          </a:p>
          <a:p>
            <a:pPr marL="380990" indent="-380990">
              <a:lnSpc>
                <a:spcPct val="200000"/>
              </a:lnSpc>
            </a:pPr>
            <a:r>
              <a:rPr lang="de-AT" dirty="0"/>
              <a:t>Residual </a:t>
            </a:r>
            <a:r>
              <a:rPr lang="de-AT" dirty="0" err="1"/>
              <a:t>reduction</a:t>
            </a:r>
            <a:r>
              <a:rPr lang="de-AT" dirty="0"/>
              <a:t> </a:t>
            </a:r>
            <a:r>
              <a:rPr lang="de-AT" dirty="0" err="1"/>
              <a:t>analysis</a:t>
            </a:r>
            <a:endParaRPr lang="de-AT" dirty="0"/>
          </a:p>
          <a:p>
            <a:pPr marL="380990" indent="-380990">
              <a:lnSpc>
                <a:spcPct val="200000"/>
              </a:lnSpc>
            </a:pPr>
            <a:r>
              <a:rPr lang="de-AT" dirty="0"/>
              <a:t>Muscle </a:t>
            </a:r>
            <a:r>
              <a:rPr lang="de-AT" dirty="0" err="1"/>
              <a:t>analysis</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34</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spTree>
    <p:extLst>
      <p:ext uri="{BB962C8B-B14F-4D97-AF65-F5344CB8AC3E}">
        <p14:creationId xmlns:p14="http://schemas.microsoft.com/office/powerpoint/2010/main" val="43938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(Sprinting)</a:t>
            </a:r>
          </a:p>
        </p:txBody>
      </p:sp>
      <p:sp>
        <p:nvSpPr>
          <p:cNvPr id="4" name="Slide Number Placeholder 3"/>
          <p:cNvSpPr>
            <a:spLocks noGrp="1"/>
          </p:cNvSpPr>
          <p:nvPr>
            <p:ph type="sldNum" sz="quarter" idx="4"/>
          </p:nvPr>
        </p:nvSpPr>
        <p:spPr/>
        <p:txBody>
          <a:bodyPr/>
          <a:lstStyle/>
          <a:p>
            <a:fld id="{C35489C1-6B33-4937-9006-E5F93C9ADEC8}" type="slidenum">
              <a:rPr lang="de-AT" smtClean="0"/>
              <a:pPr/>
              <a:t>35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89514AA-3BB4-4E8E-9E48-477528259479}"/>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EEAEA956-D6B4-4DFC-ABD7-359C9A949957}"/>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2469812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ext Placeholder 2">
            <a:extLst>
              <a:ext uri="{FF2B5EF4-FFF2-40B4-BE49-F238E27FC236}">
                <a16:creationId xmlns:a16="http://schemas.microsoft.com/office/drawing/2014/main" id="{270A3FCB-C0B2-434C-B023-C41404F4E7C2}"/>
              </a:ext>
            </a:extLst>
          </p:cNvPr>
          <p:cNvSpPr>
            <a:spLocks noGrp="1"/>
          </p:cNvSpPr>
          <p:nvPr>
            <p:ph type="body" sz="quarter" idx="10"/>
          </p:nvPr>
        </p:nvSpPr>
        <p:spPr>
          <a:xfrm>
            <a:off x="1020934" y="1740643"/>
            <a:ext cx="9357506" cy="4036044"/>
          </a:xfrm>
        </p:spPr>
        <p:txBody>
          <a:bodyPr>
            <a:normAutofit/>
          </a:bodyPr>
          <a:lstStyle/>
          <a:p>
            <a:pPr>
              <a:lnSpc>
                <a:spcPct val="200000"/>
              </a:lnSpc>
            </a:pPr>
            <a:r>
              <a:rPr lang="en-US" dirty="0"/>
              <a:t>What are the scaling factors of </a:t>
            </a:r>
            <a:r>
              <a:rPr lang="en-US" dirty="0" err="1"/>
              <a:t>femur_r</a:t>
            </a:r>
            <a:r>
              <a:rPr lang="en-US" dirty="0"/>
              <a:t>, </a:t>
            </a:r>
            <a:r>
              <a:rPr lang="en-US" dirty="0" err="1"/>
              <a:t>tibia_r</a:t>
            </a:r>
            <a:r>
              <a:rPr lang="en-US" dirty="0"/>
              <a:t>, and </a:t>
            </a:r>
            <a:r>
              <a:rPr lang="en-US" dirty="0" err="1"/>
              <a:t>calcn_r</a:t>
            </a:r>
            <a:r>
              <a:rPr lang="en-US" dirty="0"/>
              <a:t>.</a:t>
            </a:r>
          </a:p>
          <a:p>
            <a:pPr>
              <a:lnSpc>
                <a:spcPct val="200000"/>
              </a:lnSpc>
            </a:pPr>
            <a:r>
              <a:rPr lang="en-US" dirty="0"/>
              <a:t>How is the femur being scaled?</a:t>
            </a:r>
          </a:p>
          <a:p>
            <a:pPr>
              <a:lnSpc>
                <a:spcPct val="200000"/>
              </a:lnSpc>
            </a:pPr>
            <a:r>
              <a:rPr lang="en-US" dirty="0"/>
              <a:t>What is the weight of the “C7” marker?</a:t>
            </a:r>
          </a:p>
          <a:p>
            <a:pPr>
              <a:lnSpc>
                <a:spcPct val="200000"/>
              </a:lnSpc>
            </a:pPr>
            <a:r>
              <a:rPr lang="en-US" dirty="0"/>
              <a:t>Change the weight</a:t>
            </a:r>
          </a:p>
        </p:txBody>
      </p:sp>
    </p:spTree>
    <p:extLst>
      <p:ext uri="{BB962C8B-B14F-4D97-AF65-F5344CB8AC3E}">
        <p14:creationId xmlns:p14="http://schemas.microsoft.com/office/powerpoint/2010/main" val="969662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en-GB" sz="3200" dirty="0"/>
              <a:t>Scaling problems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pic>
        <p:nvPicPr>
          <p:cNvPr id="7" name="Picture 6">
            <a:extLst>
              <a:ext uri="{FF2B5EF4-FFF2-40B4-BE49-F238E27FC236}">
                <a16:creationId xmlns:a16="http://schemas.microsoft.com/office/drawing/2014/main" id="{29293E9C-F6DC-4761-93AB-B692937F04D8}"/>
              </a:ext>
            </a:extLst>
          </p:cNvPr>
          <p:cNvPicPr>
            <a:picLocks noChangeAspect="1"/>
          </p:cNvPicPr>
          <p:nvPr/>
        </p:nvPicPr>
        <p:blipFill>
          <a:blip r:embed="rId2"/>
          <a:stretch>
            <a:fillRect/>
          </a:stretch>
        </p:blipFill>
        <p:spPr>
          <a:xfrm>
            <a:off x="6472433" y="1740642"/>
            <a:ext cx="3489251" cy="4143907"/>
          </a:xfrm>
          <a:prstGeom prst="rect">
            <a:avLst/>
          </a:prstGeom>
        </p:spPr>
      </p:pic>
      <p:sp>
        <p:nvSpPr>
          <p:cNvPr id="8" name="Text Placeholder 2">
            <a:extLst>
              <a:ext uri="{FF2B5EF4-FFF2-40B4-BE49-F238E27FC236}">
                <a16:creationId xmlns:a16="http://schemas.microsoft.com/office/drawing/2014/main" id="{C36B30BC-BAF4-4BF6-87FA-AE166E043D70}"/>
              </a:ext>
            </a:extLst>
          </p:cNvPr>
          <p:cNvSpPr>
            <a:spLocks noGrp="1"/>
          </p:cNvSpPr>
          <p:nvPr>
            <p:ph type="body" sz="quarter" idx="10"/>
          </p:nvPr>
        </p:nvSpPr>
        <p:spPr>
          <a:xfrm>
            <a:off x="1020934" y="1740643"/>
            <a:ext cx="5249237" cy="4036044"/>
          </a:xfrm>
        </p:spPr>
        <p:txBody>
          <a:bodyPr/>
          <a:lstStyle/>
          <a:p>
            <a:pPr marL="380990" indent="-380990">
              <a:lnSpc>
                <a:spcPct val="200000"/>
              </a:lnSpc>
            </a:pPr>
            <a:r>
              <a:rPr lang="en-GB" dirty="0"/>
              <a:t>Marker position</a:t>
            </a:r>
            <a:endParaRPr lang="de-AT" dirty="0"/>
          </a:p>
          <a:p>
            <a:pPr marL="380990" indent="-380990">
              <a:lnSpc>
                <a:spcPct val="200000"/>
              </a:lnSpc>
            </a:pPr>
            <a:r>
              <a:rPr lang="de-AT" dirty="0"/>
              <a:t>Marker </a:t>
            </a:r>
            <a:r>
              <a:rPr lang="de-AT" dirty="0" err="1"/>
              <a:t>weights</a:t>
            </a:r>
            <a:endParaRPr lang="de-AT" dirty="0"/>
          </a:p>
          <a:p>
            <a:pPr marL="380990" indent="-380990">
              <a:lnSpc>
                <a:spcPct val="200000"/>
              </a:lnSpc>
            </a:pPr>
            <a:r>
              <a:rPr lang="de-AT" dirty="0"/>
              <a:t>Check </a:t>
            </a:r>
            <a:r>
              <a:rPr lang="en-GB" dirty="0"/>
              <a:t>marker</a:t>
            </a:r>
            <a:r>
              <a:rPr lang="de-AT" dirty="0"/>
              <a:t> </a:t>
            </a:r>
            <a:r>
              <a:rPr lang="de-AT" dirty="0" err="1"/>
              <a:t>errors</a:t>
            </a:r>
            <a:endParaRPr lang="de-AT" dirty="0"/>
          </a:p>
        </p:txBody>
      </p:sp>
    </p:spTree>
    <p:extLst>
      <p:ext uri="{BB962C8B-B14F-4D97-AF65-F5344CB8AC3E}">
        <p14:creationId xmlns:p14="http://schemas.microsoft.com/office/powerpoint/2010/main" val="741580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Why scaling?</a:t>
            </a:r>
            <a:endParaRPr lang="nl-BE" sz="3400" dirty="0">
              <a:solidFill>
                <a:srgbClr val="E73440"/>
              </a:solidFill>
            </a:endParaRPr>
          </a:p>
        </p:txBody>
      </p:sp>
      <p:pic>
        <p:nvPicPr>
          <p:cNvPr id="1026" name="Picture 2" descr="Image result for family"/>
          <p:cNvPicPr>
            <a:picLocks noChangeAspect="1" noChangeArrowheads="1"/>
          </p:cNvPicPr>
          <p:nvPr/>
        </p:nvPicPr>
        <p:blipFill rotWithShape="1">
          <a:blip r:embed="rId4">
            <a:extLst>
              <a:ext uri="{28A0092B-C50C-407E-A947-70E740481C1C}">
                <a14:useLocalDpi xmlns:a14="http://schemas.microsoft.com/office/drawing/2010/main" val="0"/>
              </a:ext>
            </a:extLst>
          </a:blip>
          <a:srcRect l="11508" t="5672" r="11818" b="8507"/>
          <a:stretch/>
        </p:blipFill>
        <p:spPr bwMode="auto">
          <a:xfrm>
            <a:off x="5899356" y="919195"/>
            <a:ext cx="6147333" cy="55044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extLst>
              <a:ext uri="{BEBA8EAE-BF5A-486C-A8C5-ECC9F3942E4B}">
                <a14:imgProps xmlns:a14="http://schemas.microsoft.com/office/drawing/2010/main">
                  <a14:imgLayer r:embed="rId6">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513368" y="867769"/>
            <a:ext cx="1378688" cy="5227183"/>
          </a:xfrm>
          <a:prstGeom prst="rect">
            <a:avLst/>
          </a:prstGeom>
        </p:spPr>
      </p:pic>
      <p:sp>
        <p:nvSpPr>
          <p:cNvPr id="6" name="TextBox 5"/>
          <p:cNvSpPr txBox="1"/>
          <p:nvPr/>
        </p:nvSpPr>
        <p:spPr>
          <a:xfrm>
            <a:off x="1197937" y="640545"/>
            <a:ext cx="2009553" cy="369332"/>
          </a:xfrm>
          <a:prstGeom prst="rect">
            <a:avLst/>
          </a:prstGeom>
          <a:noFill/>
        </p:spPr>
        <p:txBody>
          <a:bodyPr wrap="square" rtlCol="0">
            <a:spAutoFit/>
          </a:bodyPr>
          <a:lstStyle/>
          <a:p>
            <a:r>
              <a:rPr lang="en-US" dirty="0"/>
              <a:t>Generic model</a:t>
            </a:r>
            <a:endParaRPr lang="nl-BE"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91333" y="5757333"/>
            <a:ext cx="812800" cy="812800"/>
          </a:xfrm>
          <a:prstGeom prst="rect">
            <a:avLst/>
          </a:prstGeom>
        </p:spPr>
      </p:pic>
    </p:spTree>
    <p:extLst>
      <p:ext uri="{BB962C8B-B14F-4D97-AF65-F5344CB8AC3E}">
        <p14:creationId xmlns:p14="http://schemas.microsoft.com/office/powerpoint/2010/main" val="1021480751"/>
      </p:ext>
    </p:extLst>
  </p:cSld>
  <p:clrMapOvr>
    <a:masterClrMapping/>
  </p:clrMapOvr>
  <mc:AlternateContent xmlns:mc="http://schemas.openxmlformats.org/markup-compatibility/2006" xmlns:p14="http://schemas.microsoft.com/office/powerpoint/2010/main">
    <mc:Choice Requires="p14">
      <p:transition spd="slow" p14:dur="2000" advTm="33125"/>
    </mc:Choice>
    <mc:Fallback xmlns="">
      <p:transition spd="slow" advTm="3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amily"/>
          <p:cNvPicPr>
            <a:picLocks noChangeAspect="1" noChangeArrowheads="1"/>
          </p:cNvPicPr>
          <p:nvPr/>
        </p:nvPicPr>
        <p:blipFill rotWithShape="1">
          <a:blip r:embed="rId2">
            <a:extLst>
              <a:ext uri="{28A0092B-C50C-407E-A947-70E740481C1C}">
                <a14:useLocalDpi xmlns:a14="http://schemas.microsoft.com/office/drawing/2010/main" val="0"/>
              </a:ext>
            </a:extLst>
          </a:blip>
          <a:srcRect l="11508" t="5672" r="11818" b="8507"/>
          <a:stretch/>
        </p:blipFill>
        <p:spPr bwMode="auto">
          <a:xfrm>
            <a:off x="5899356" y="919195"/>
            <a:ext cx="6147333" cy="5504475"/>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326278" y="3019648"/>
            <a:ext cx="2573079" cy="776177"/>
          </a:xfrm>
          <a:prstGeom prst="rightArrow">
            <a:avLst/>
          </a:prstGeom>
          <a:solidFill>
            <a:schemeClr val="bg1">
              <a:alpha val="70000"/>
            </a:schemeClr>
          </a:solid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6758761" y="2934587"/>
            <a:ext cx="883691" cy="3350436"/>
          </a:xfrm>
          <a:prstGeom prst="rect">
            <a:avLst/>
          </a:prstGeom>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0302949" y="3232299"/>
            <a:ext cx="788689" cy="2990248"/>
          </a:xfrm>
          <a:prstGeom prst="rect">
            <a:avLst/>
          </a:prstGeom>
        </p:spPr>
      </p:pic>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7662857" y="995365"/>
            <a:ext cx="1378688" cy="5227183"/>
          </a:xfrm>
          <a:prstGeom prst="rect">
            <a:avLst/>
          </a:prstGeom>
        </p:spPr>
      </p:pic>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8984673" y="1148316"/>
            <a:ext cx="1338347" cy="5074229"/>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513368" y="867769"/>
            <a:ext cx="1378688" cy="5227183"/>
          </a:xfrm>
          <a:prstGeom prst="rect">
            <a:avLst/>
          </a:prstGeom>
        </p:spPr>
      </p:pic>
      <p:sp>
        <p:nvSpPr>
          <p:cNvPr id="13"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Why scaling?</a:t>
            </a:r>
            <a:endParaRPr lang="nl-BE" sz="3400" dirty="0">
              <a:solidFill>
                <a:srgbClr val="E73440"/>
              </a:solidFill>
            </a:endParaRPr>
          </a:p>
        </p:txBody>
      </p:sp>
      <p:sp>
        <p:nvSpPr>
          <p:cNvPr id="12" name="TextBox 11"/>
          <p:cNvSpPr txBox="1"/>
          <p:nvPr/>
        </p:nvSpPr>
        <p:spPr>
          <a:xfrm>
            <a:off x="1197937" y="640545"/>
            <a:ext cx="2009553" cy="369332"/>
          </a:xfrm>
          <a:prstGeom prst="rect">
            <a:avLst/>
          </a:prstGeom>
          <a:noFill/>
        </p:spPr>
        <p:txBody>
          <a:bodyPr wrap="square" rtlCol="0">
            <a:spAutoFit/>
          </a:bodyPr>
          <a:lstStyle/>
          <a:p>
            <a:r>
              <a:rPr lang="en-US" dirty="0"/>
              <a:t>Generic model</a:t>
            </a:r>
            <a:endParaRPr lang="nl-BE" dirty="0"/>
          </a:p>
        </p:txBody>
      </p:sp>
    </p:spTree>
    <p:extLst>
      <p:ext uri="{BB962C8B-B14F-4D97-AF65-F5344CB8AC3E}">
        <p14:creationId xmlns:p14="http://schemas.microsoft.com/office/powerpoint/2010/main" val="466518823"/>
      </p:ext>
    </p:extLst>
  </p:cSld>
  <p:clrMapOvr>
    <a:masterClrMapping/>
  </p:clrMapOvr>
  <mc:AlternateContent xmlns:mc="http://schemas.openxmlformats.org/markup-compatibility/2006" xmlns:p14="http://schemas.microsoft.com/office/powerpoint/2010/main">
    <mc:Choice Requires="p14">
      <p:transition spd="slow" p14:dur="2000" advTm="10211"/>
    </mc:Choice>
    <mc:Fallback xmlns="">
      <p:transition spd="slow" advTm="1021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Bas</a:t>
            </a:r>
          </a:p>
        </p:txBody>
      </p:sp>
      <p:sp>
        <p:nvSpPr>
          <p:cNvPr id="4" name="Slide Number Placeholder 3"/>
          <p:cNvSpPr>
            <a:spLocks noGrp="1"/>
          </p:cNvSpPr>
          <p:nvPr>
            <p:ph type="sldNum" sz="quarter" idx="4"/>
          </p:nvPr>
        </p:nvSpPr>
        <p:spPr/>
        <p:txBody>
          <a:bodyPr/>
          <a:lstStyle/>
          <a:p>
            <a:fld id="{C35489C1-6B33-4937-9006-E5F93C9ADEC8}" type="slidenum">
              <a:rPr lang="de-AT" smtClean="0"/>
              <a:pPr/>
              <a:t>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6146" name="Picture 2" descr="https://neuromechanics.univie.ac.at/wp-content/uploads/2021/02/Basilio-263x216.jpeg">
            <a:extLst>
              <a:ext uri="{FF2B5EF4-FFF2-40B4-BE49-F238E27FC236}">
                <a16:creationId xmlns:a16="http://schemas.microsoft.com/office/drawing/2014/main" id="{0FD3CFB3-4CE0-492A-A841-E2A733B41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925" y="1655416"/>
            <a:ext cx="25050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05A22F3-1801-4F1C-B7D5-09C6F151695A}"/>
              </a:ext>
            </a:extLst>
          </p:cNvPr>
          <p:cNvPicPr>
            <a:picLocks noChangeAspect="1"/>
          </p:cNvPicPr>
          <p:nvPr/>
        </p:nvPicPr>
        <p:blipFill rotWithShape="1">
          <a:blip r:embed="rId3"/>
          <a:srcRect t="12661"/>
          <a:stretch/>
        </p:blipFill>
        <p:spPr>
          <a:xfrm>
            <a:off x="288077" y="1600200"/>
            <a:ext cx="7451848" cy="3999375"/>
          </a:xfrm>
          <a:prstGeom prst="rect">
            <a:avLst/>
          </a:prstGeom>
        </p:spPr>
      </p:pic>
    </p:spTree>
    <p:extLst>
      <p:ext uri="{BB962C8B-B14F-4D97-AF65-F5344CB8AC3E}">
        <p14:creationId xmlns:p14="http://schemas.microsoft.com/office/powerpoint/2010/main" val="1777950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33" dirty="0"/>
              <a:t>Scaling</a:t>
            </a:r>
            <a:endParaRPr lang="de-AT" sz="3733"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40</a:t>
            </a:fld>
            <a:endParaRPr lang="de-AT" dirty="0"/>
          </a:p>
        </p:txBody>
      </p:sp>
      <p:grpSp>
        <p:nvGrpSpPr>
          <p:cNvPr id="13" name="Group 12"/>
          <p:cNvGrpSpPr/>
          <p:nvPr/>
        </p:nvGrpSpPr>
        <p:grpSpPr>
          <a:xfrm>
            <a:off x="1902881" y="1264698"/>
            <a:ext cx="2451100" cy="4674669"/>
            <a:chOff x="1427160" y="948523"/>
            <a:chExt cx="1838325" cy="3506002"/>
          </a:xfrm>
        </p:grpSpPr>
        <p:pic>
          <p:nvPicPr>
            <p:cNvPr id="6" name="Picture 5"/>
            <p:cNvPicPr>
              <a:picLocks noChangeAspect="1"/>
            </p:cNvPicPr>
            <p:nvPr/>
          </p:nvPicPr>
          <p:blipFill rotWithShape="1">
            <a:blip r:embed="rId5"/>
            <a:srcRect t="3239"/>
            <a:stretch/>
          </p:blipFill>
          <p:spPr>
            <a:xfrm>
              <a:off x="1593850" y="1419225"/>
              <a:ext cx="1464225" cy="3035300"/>
            </a:xfrm>
            <a:prstGeom prst="rect">
              <a:avLst/>
            </a:prstGeom>
          </p:spPr>
        </p:pic>
        <p:sp>
          <p:nvSpPr>
            <p:cNvPr id="10" name="TextBox 9"/>
            <p:cNvSpPr txBox="1"/>
            <p:nvPr/>
          </p:nvSpPr>
          <p:spPr>
            <a:xfrm>
              <a:off x="1427160" y="948523"/>
              <a:ext cx="1838325" cy="346249"/>
            </a:xfrm>
            <a:prstGeom prst="rect">
              <a:avLst/>
            </a:prstGeom>
            <a:noFill/>
          </p:spPr>
          <p:txBody>
            <a:bodyPr wrap="square" rtlCol="0">
              <a:spAutoFit/>
            </a:bodyPr>
            <a:lstStyle/>
            <a:p>
              <a:r>
                <a:rPr lang="en-US" sz="2400" dirty="0"/>
                <a:t>Generic model</a:t>
              </a:r>
              <a:endParaRPr lang="de-AT" sz="2400" dirty="0"/>
            </a:p>
          </p:txBody>
        </p:sp>
      </p:grpSp>
      <p:grpSp>
        <p:nvGrpSpPr>
          <p:cNvPr id="14" name="Group 13"/>
          <p:cNvGrpSpPr/>
          <p:nvPr/>
        </p:nvGrpSpPr>
        <p:grpSpPr>
          <a:xfrm>
            <a:off x="5074386" y="1083952"/>
            <a:ext cx="2334508" cy="4838480"/>
            <a:chOff x="3775956" y="812964"/>
            <a:chExt cx="1750881" cy="3628860"/>
          </a:xfrm>
        </p:grpSpPr>
        <p:pic>
          <p:nvPicPr>
            <p:cNvPr id="5" name="Picture 4"/>
            <p:cNvPicPr>
              <a:picLocks noChangeAspect="1"/>
            </p:cNvPicPr>
            <p:nvPr/>
          </p:nvPicPr>
          <p:blipFill rotWithShape="1">
            <a:blip r:embed="rId6"/>
            <a:srcRect t="3644"/>
            <a:stretch/>
          </p:blipFill>
          <p:spPr>
            <a:xfrm>
              <a:off x="3970338" y="1419225"/>
              <a:ext cx="1300295" cy="3022599"/>
            </a:xfrm>
            <a:prstGeom prst="rect">
              <a:avLst/>
            </a:prstGeom>
          </p:spPr>
        </p:pic>
        <p:sp>
          <p:nvSpPr>
            <p:cNvPr id="11" name="TextBox 10"/>
            <p:cNvSpPr txBox="1"/>
            <p:nvPr/>
          </p:nvSpPr>
          <p:spPr>
            <a:xfrm>
              <a:off x="3775956" y="812964"/>
              <a:ext cx="1750881" cy="623248"/>
            </a:xfrm>
            <a:prstGeom prst="rect">
              <a:avLst/>
            </a:prstGeom>
            <a:noFill/>
          </p:spPr>
          <p:txBody>
            <a:bodyPr wrap="square" rtlCol="0">
              <a:spAutoFit/>
            </a:bodyPr>
            <a:lstStyle/>
            <a:p>
              <a:pPr algn="ctr"/>
              <a:r>
                <a:rPr lang="en-US" sz="2400" dirty="0"/>
                <a:t>Model + model markers</a:t>
              </a:r>
              <a:endParaRPr lang="de-AT" sz="2400" dirty="0"/>
            </a:p>
          </p:txBody>
        </p:sp>
      </p:grpSp>
      <p:grpSp>
        <p:nvGrpSpPr>
          <p:cNvPr id="15" name="Group 14"/>
          <p:cNvGrpSpPr/>
          <p:nvPr/>
        </p:nvGrpSpPr>
        <p:grpSpPr>
          <a:xfrm>
            <a:off x="8129298" y="1050623"/>
            <a:ext cx="2596004" cy="4888744"/>
            <a:chOff x="6096973" y="787967"/>
            <a:chExt cx="1947003" cy="3666558"/>
          </a:xfrm>
        </p:grpSpPr>
        <p:pic>
          <p:nvPicPr>
            <p:cNvPr id="9" name="Picture 8"/>
            <p:cNvPicPr>
              <a:picLocks noChangeAspect="1"/>
            </p:cNvPicPr>
            <p:nvPr/>
          </p:nvPicPr>
          <p:blipFill>
            <a:blip r:embed="rId7"/>
            <a:stretch>
              <a:fillRect/>
            </a:stretch>
          </p:blipFill>
          <p:spPr>
            <a:xfrm>
              <a:off x="6410905" y="1419225"/>
              <a:ext cx="1268142" cy="3035300"/>
            </a:xfrm>
            <a:prstGeom prst="rect">
              <a:avLst/>
            </a:prstGeom>
          </p:spPr>
        </p:pic>
        <p:sp>
          <p:nvSpPr>
            <p:cNvPr id="12" name="TextBox 11"/>
            <p:cNvSpPr txBox="1"/>
            <p:nvPr/>
          </p:nvSpPr>
          <p:spPr>
            <a:xfrm>
              <a:off x="6096973" y="787967"/>
              <a:ext cx="1947003" cy="623248"/>
            </a:xfrm>
            <a:prstGeom prst="rect">
              <a:avLst/>
            </a:prstGeom>
            <a:noFill/>
          </p:spPr>
          <p:txBody>
            <a:bodyPr wrap="square" rtlCol="0">
              <a:spAutoFit/>
            </a:bodyPr>
            <a:lstStyle/>
            <a:p>
              <a:pPr algn="ctr"/>
              <a:r>
                <a:rPr lang="en-US" sz="2400" dirty="0"/>
                <a:t>Experimental markers</a:t>
              </a:r>
              <a:endParaRPr lang="de-AT" sz="2400" dirty="0"/>
            </a:p>
          </p:txBody>
        </p:sp>
      </p:gr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2130587773"/>
      </p:ext>
    </p:extLst>
  </p:cSld>
  <p:clrMapOvr>
    <a:masterClrMapping/>
  </p:clrMapOvr>
  <mc:AlternateContent xmlns:mc="http://schemas.openxmlformats.org/markup-compatibility/2006" xmlns:p14="http://schemas.microsoft.com/office/powerpoint/2010/main">
    <mc:Choice Requires="p14">
      <p:transition spd="slow" p14:dur="2000" advTm="48824"/>
    </mc:Choice>
    <mc:Fallback xmlns="">
      <p:transition spd="slow" advTm="48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11145" y="1401288"/>
            <a:ext cx="1551136" cy="3823541"/>
            <a:chOff x="461805" y="1553411"/>
            <a:chExt cx="1949955" cy="4806626"/>
          </a:xfrm>
        </p:grpSpPr>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8187" t="8357" r="37188" b="3402"/>
            <a:stretch/>
          </p:blipFill>
          <p:spPr>
            <a:xfrm>
              <a:off x="461805" y="1553411"/>
              <a:ext cx="1949955" cy="4806626"/>
            </a:xfrm>
            <a:prstGeom prst="rect">
              <a:avLst/>
            </a:prstGeom>
          </p:spPr>
        </p:pic>
        <p:sp>
          <p:nvSpPr>
            <p:cNvPr id="6" name="Oval 5"/>
            <p:cNvSpPr/>
            <p:nvPr/>
          </p:nvSpPr>
          <p:spPr bwMode="auto">
            <a:xfrm>
              <a:off x="778980" y="18448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7" name="Oval 6"/>
            <p:cNvSpPr/>
            <p:nvPr/>
          </p:nvSpPr>
          <p:spPr bwMode="auto">
            <a:xfrm>
              <a:off x="1891802" y="187027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8" name="Oval 7"/>
            <p:cNvSpPr/>
            <p:nvPr/>
          </p:nvSpPr>
          <p:spPr bwMode="auto">
            <a:xfrm>
              <a:off x="525413" y="366878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Oval 8"/>
            <p:cNvSpPr/>
            <p:nvPr/>
          </p:nvSpPr>
          <p:spPr bwMode="auto">
            <a:xfrm>
              <a:off x="2131679" y="366394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0" name="Oval 9"/>
            <p:cNvSpPr/>
            <p:nvPr/>
          </p:nvSpPr>
          <p:spPr bwMode="auto">
            <a:xfrm>
              <a:off x="77897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1" name="Oval 10"/>
            <p:cNvSpPr/>
            <p:nvPr/>
          </p:nvSpPr>
          <p:spPr bwMode="auto">
            <a:xfrm>
              <a:off x="1187624"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2" name="Oval 11"/>
            <p:cNvSpPr/>
            <p:nvPr/>
          </p:nvSpPr>
          <p:spPr bwMode="auto">
            <a:xfrm>
              <a:off x="1457461"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3" name="Oval 12"/>
            <p:cNvSpPr/>
            <p:nvPr/>
          </p:nvSpPr>
          <p:spPr bwMode="auto">
            <a:xfrm>
              <a:off x="189124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4" name="Oval 13"/>
            <p:cNvSpPr/>
            <p:nvPr/>
          </p:nvSpPr>
          <p:spPr bwMode="auto">
            <a:xfrm>
              <a:off x="620953" y="534616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5" name="Oval 14"/>
            <p:cNvSpPr/>
            <p:nvPr/>
          </p:nvSpPr>
          <p:spPr bwMode="auto">
            <a:xfrm>
              <a:off x="761322" y="563505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6" name="Oval 15"/>
            <p:cNvSpPr/>
            <p:nvPr/>
          </p:nvSpPr>
          <p:spPr bwMode="auto">
            <a:xfrm>
              <a:off x="870263" y="594928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7" name="Oval 16"/>
            <p:cNvSpPr/>
            <p:nvPr/>
          </p:nvSpPr>
          <p:spPr bwMode="auto">
            <a:xfrm>
              <a:off x="1142031" y="5567739"/>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8" name="Oval 17"/>
            <p:cNvSpPr/>
            <p:nvPr/>
          </p:nvSpPr>
          <p:spPr bwMode="auto">
            <a:xfrm>
              <a:off x="1773727" y="5951363"/>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9" name="Oval 18"/>
            <p:cNvSpPr/>
            <p:nvPr/>
          </p:nvSpPr>
          <p:spPr bwMode="auto">
            <a:xfrm>
              <a:off x="1522433" y="556860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0" name="Oval 19"/>
            <p:cNvSpPr/>
            <p:nvPr/>
          </p:nvSpPr>
          <p:spPr bwMode="auto">
            <a:xfrm>
              <a:off x="1935515" y="564947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1" name="Oval 20"/>
            <p:cNvSpPr/>
            <p:nvPr/>
          </p:nvSpPr>
          <p:spPr bwMode="auto">
            <a:xfrm>
              <a:off x="2046708" y="535039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grpSp>
        <p:nvGrpSpPr>
          <p:cNvPr id="22" name="Group 21"/>
          <p:cNvGrpSpPr/>
          <p:nvPr/>
        </p:nvGrpSpPr>
        <p:grpSpPr>
          <a:xfrm>
            <a:off x="3534720" y="2451256"/>
            <a:ext cx="1065939" cy="2617585"/>
            <a:chOff x="4256681" y="1467970"/>
            <a:chExt cx="1971503" cy="4841350"/>
          </a:xfrm>
        </p:grpSpPr>
        <p:sp>
          <p:nvSpPr>
            <p:cNvPr id="23" name="Oval 22"/>
            <p:cNvSpPr/>
            <p:nvPr/>
          </p:nvSpPr>
          <p:spPr bwMode="auto">
            <a:xfrm>
              <a:off x="4550912" y="146797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Oval 23"/>
            <p:cNvSpPr/>
            <p:nvPr/>
          </p:nvSpPr>
          <p:spPr bwMode="auto">
            <a:xfrm>
              <a:off x="5833964" y="149718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5" name="Oval 24"/>
            <p:cNvSpPr/>
            <p:nvPr/>
          </p:nvSpPr>
          <p:spPr bwMode="auto">
            <a:xfrm>
              <a:off x="6111410" y="35645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6" name="Oval 25"/>
            <p:cNvSpPr/>
            <p:nvPr/>
          </p:nvSpPr>
          <p:spPr bwMode="auto">
            <a:xfrm>
              <a:off x="4256681" y="35645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7" name="Oval 26"/>
            <p:cNvSpPr/>
            <p:nvPr/>
          </p:nvSpPr>
          <p:spPr bwMode="auto">
            <a:xfrm>
              <a:off x="5353784" y="3900591"/>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8" name="Oval 27"/>
            <p:cNvSpPr/>
            <p:nvPr/>
          </p:nvSpPr>
          <p:spPr bwMode="auto">
            <a:xfrm>
              <a:off x="4550912" y="39076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9" name="Oval 28"/>
            <p:cNvSpPr/>
            <p:nvPr/>
          </p:nvSpPr>
          <p:spPr bwMode="auto">
            <a:xfrm>
              <a:off x="5043708" y="39076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0" name="Oval 29"/>
            <p:cNvSpPr/>
            <p:nvPr/>
          </p:nvSpPr>
          <p:spPr bwMode="auto">
            <a:xfrm>
              <a:off x="5845842" y="3921819"/>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1" name="Oval 30"/>
            <p:cNvSpPr/>
            <p:nvPr/>
          </p:nvSpPr>
          <p:spPr bwMode="auto">
            <a:xfrm>
              <a:off x="4367935" y="5463311"/>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Oval 31"/>
            <p:cNvSpPr/>
            <p:nvPr/>
          </p:nvSpPr>
          <p:spPr bwMode="auto">
            <a:xfrm>
              <a:off x="6023629" y="550782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3" name="Oval 32"/>
            <p:cNvSpPr/>
            <p:nvPr/>
          </p:nvSpPr>
          <p:spPr bwMode="auto">
            <a:xfrm>
              <a:off x="4956310" y="571958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4" name="Oval 33"/>
            <p:cNvSpPr/>
            <p:nvPr/>
          </p:nvSpPr>
          <p:spPr bwMode="auto">
            <a:xfrm>
              <a:off x="5402429" y="570907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Oval 34"/>
            <p:cNvSpPr/>
            <p:nvPr/>
          </p:nvSpPr>
          <p:spPr bwMode="auto">
            <a:xfrm>
              <a:off x="4537151" y="5796445"/>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6" name="Oval 35"/>
            <p:cNvSpPr/>
            <p:nvPr/>
          </p:nvSpPr>
          <p:spPr bwMode="auto">
            <a:xfrm>
              <a:off x="5906855" y="5825843"/>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7" name="Oval 36"/>
            <p:cNvSpPr/>
            <p:nvPr/>
          </p:nvSpPr>
          <p:spPr bwMode="auto">
            <a:xfrm>
              <a:off x="4679429" y="619060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8" name="Oval 37"/>
            <p:cNvSpPr/>
            <p:nvPr/>
          </p:nvSpPr>
          <p:spPr bwMode="auto">
            <a:xfrm>
              <a:off x="5708949" y="617232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grpSp>
        <p:nvGrpSpPr>
          <p:cNvPr id="39" name="Group 38"/>
          <p:cNvGrpSpPr/>
          <p:nvPr/>
        </p:nvGrpSpPr>
        <p:grpSpPr>
          <a:xfrm>
            <a:off x="5482979" y="2296029"/>
            <a:ext cx="1171239" cy="2887099"/>
            <a:chOff x="461805" y="1553411"/>
            <a:chExt cx="1949955" cy="4806626"/>
          </a:xfrm>
        </p:grpSpPr>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187" t="8357" r="37188" b="3402"/>
            <a:stretch/>
          </p:blipFill>
          <p:spPr>
            <a:xfrm>
              <a:off x="461805" y="1553411"/>
              <a:ext cx="1949955" cy="4806626"/>
            </a:xfrm>
            <a:prstGeom prst="rect">
              <a:avLst/>
            </a:prstGeom>
          </p:spPr>
        </p:pic>
        <p:sp>
          <p:nvSpPr>
            <p:cNvPr id="41" name="Oval 40"/>
            <p:cNvSpPr/>
            <p:nvPr/>
          </p:nvSpPr>
          <p:spPr bwMode="auto">
            <a:xfrm>
              <a:off x="778980" y="18448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2" name="Oval 41"/>
            <p:cNvSpPr/>
            <p:nvPr/>
          </p:nvSpPr>
          <p:spPr bwMode="auto">
            <a:xfrm>
              <a:off x="1891802" y="187027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3" name="Oval 42"/>
            <p:cNvSpPr/>
            <p:nvPr/>
          </p:nvSpPr>
          <p:spPr bwMode="auto">
            <a:xfrm>
              <a:off x="525413" y="366878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4" name="Oval 43"/>
            <p:cNvSpPr/>
            <p:nvPr/>
          </p:nvSpPr>
          <p:spPr bwMode="auto">
            <a:xfrm>
              <a:off x="2131679" y="366394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5" name="Oval 44"/>
            <p:cNvSpPr/>
            <p:nvPr/>
          </p:nvSpPr>
          <p:spPr bwMode="auto">
            <a:xfrm>
              <a:off x="77897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6" name="Oval 45"/>
            <p:cNvSpPr/>
            <p:nvPr/>
          </p:nvSpPr>
          <p:spPr bwMode="auto">
            <a:xfrm>
              <a:off x="1187624"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7" name="Oval 46"/>
            <p:cNvSpPr/>
            <p:nvPr/>
          </p:nvSpPr>
          <p:spPr bwMode="auto">
            <a:xfrm>
              <a:off x="1457461"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Oval 47"/>
            <p:cNvSpPr/>
            <p:nvPr/>
          </p:nvSpPr>
          <p:spPr bwMode="auto">
            <a:xfrm>
              <a:off x="189124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9" name="Oval 48"/>
            <p:cNvSpPr/>
            <p:nvPr/>
          </p:nvSpPr>
          <p:spPr bwMode="auto">
            <a:xfrm>
              <a:off x="620953" y="534616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0" name="Oval 49"/>
            <p:cNvSpPr/>
            <p:nvPr/>
          </p:nvSpPr>
          <p:spPr bwMode="auto">
            <a:xfrm>
              <a:off x="761322" y="563505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1" name="Oval 50"/>
            <p:cNvSpPr/>
            <p:nvPr/>
          </p:nvSpPr>
          <p:spPr bwMode="auto">
            <a:xfrm>
              <a:off x="870263" y="594928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2" name="Oval 51"/>
            <p:cNvSpPr/>
            <p:nvPr/>
          </p:nvSpPr>
          <p:spPr bwMode="auto">
            <a:xfrm>
              <a:off x="1142031" y="5567739"/>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3" name="Oval 52"/>
            <p:cNvSpPr/>
            <p:nvPr/>
          </p:nvSpPr>
          <p:spPr bwMode="auto">
            <a:xfrm>
              <a:off x="1773727" y="5951363"/>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4" name="Oval 53"/>
            <p:cNvSpPr/>
            <p:nvPr/>
          </p:nvSpPr>
          <p:spPr bwMode="auto">
            <a:xfrm>
              <a:off x="1522433" y="556860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5" name="Oval 54"/>
            <p:cNvSpPr/>
            <p:nvPr/>
          </p:nvSpPr>
          <p:spPr bwMode="auto">
            <a:xfrm>
              <a:off x="1935515" y="564947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6" name="Oval 55"/>
            <p:cNvSpPr/>
            <p:nvPr/>
          </p:nvSpPr>
          <p:spPr bwMode="auto">
            <a:xfrm>
              <a:off x="2046708" y="535039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cxnSp>
        <p:nvCxnSpPr>
          <p:cNvPr id="57" name="Straight Arrow Connector 56"/>
          <p:cNvCxnSpPr>
            <a:stCxn id="7" idx="5"/>
            <a:endCxn id="24" idx="1"/>
          </p:cNvCxnSpPr>
          <p:nvPr/>
        </p:nvCxnSpPr>
        <p:spPr bwMode="auto">
          <a:xfrm>
            <a:off x="2429277" y="1733954"/>
            <a:ext cx="1967483" cy="74249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58" name="Straight Arrow Connector 57"/>
          <p:cNvCxnSpPr>
            <a:stCxn id="13" idx="6"/>
            <a:endCxn id="30" idx="1"/>
          </p:cNvCxnSpPr>
          <p:nvPr/>
        </p:nvCxnSpPr>
        <p:spPr bwMode="auto">
          <a:xfrm>
            <a:off x="2442668" y="3360280"/>
            <a:ext cx="1960515" cy="42710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59" name="Oval 58"/>
          <p:cNvSpPr/>
          <p:nvPr/>
        </p:nvSpPr>
        <p:spPr bwMode="auto">
          <a:xfrm>
            <a:off x="2770703" y="5817156"/>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60" name="TextBox 59"/>
          <p:cNvSpPr txBox="1">
            <a:spLocks noChangeArrowheads="1"/>
          </p:cNvSpPr>
          <p:nvPr/>
        </p:nvSpPr>
        <p:spPr bwMode="auto">
          <a:xfrm>
            <a:off x="2944529" y="5463391"/>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61" name="Oval 60"/>
          <p:cNvSpPr/>
          <p:nvPr/>
        </p:nvSpPr>
        <p:spPr bwMode="auto">
          <a:xfrm>
            <a:off x="2762282" y="5544471"/>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62" name="TextBox 61"/>
          <p:cNvSpPr txBox="1"/>
          <p:nvPr/>
        </p:nvSpPr>
        <p:spPr>
          <a:xfrm>
            <a:off x="1143706" y="5235668"/>
            <a:ext cx="1916719" cy="400110"/>
          </a:xfrm>
          <a:prstGeom prst="rect">
            <a:avLst/>
          </a:prstGeom>
          <a:noFill/>
        </p:spPr>
        <p:txBody>
          <a:bodyPr wrap="square" rtlCol="0">
            <a:spAutoFit/>
          </a:bodyPr>
          <a:lstStyle/>
          <a:p>
            <a:r>
              <a:rPr lang="en-AU" sz="2000" dirty="0">
                <a:latin typeface="Calibri" panose="020F0502020204030204" pitchFamily="34" charset="0"/>
              </a:rPr>
              <a:t>Generic model</a:t>
            </a:r>
          </a:p>
        </p:txBody>
      </p:sp>
      <p:sp>
        <p:nvSpPr>
          <p:cNvPr id="63" name="TextBox 62"/>
          <p:cNvSpPr txBox="1"/>
          <p:nvPr/>
        </p:nvSpPr>
        <p:spPr>
          <a:xfrm>
            <a:off x="5286219" y="5144360"/>
            <a:ext cx="1683508" cy="400110"/>
          </a:xfrm>
          <a:prstGeom prst="rect">
            <a:avLst/>
          </a:prstGeom>
          <a:noFill/>
        </p:spPr>
        <p:txBody>
          <a:bodyPr wrap="square" rtlCol="0">
            <a:spAutoFit/>
          </a:bodyPr>
          <a:lstStyle/>
          <a:p>
            <a:r>
              <a:rPr lang="en-AU" sz="2000" dirty="0">
                <a:latin typeface="Calibri" panose="020F0502020204030204" pitchFamily="34" charset="0"/>
              </a:rPr>
              <a:t>Scaled model</a:t>
            </a:r>
          </a:p>
        </p:txBody>
      </p:sp>
      <p:sp>
        <p:nvSpPr>
          <p:cNvPr id="64" name="Title 2"/>
          <p:cNvSpPr>
            <a:spLocks noGrp="1"/>
          </p:cNvSpPr>
          <p:nvPr>
            <p:ph type="title"/>
          </p:nvPr>
        </p:nvSpPr>
        <p:spPr>
          <a:xfrm>
            <a:off x="609600" y="295276"/>
            <a:ext cx="11074400" cy="466725"/>
          </a:xfrm>
        </p:spPr>
        <p:txBody>
          <a:bodyPr>
            <a:normAutofit fontScale="90000"/>
          </a:bodyPr>
          <a:lstStyle/>
          <a:p>
            <a:r>
              <a:rPr lang="en-US" sz="3400" dirty="0">
                <a:solidFill>
                  <a:schemeClr val="accent1">
                    <a:lumMod val="75000"/>
                  </a:schemeClr>
                </a:solidFill>
              </a:rPr>
              <a:t>Definition of scale factors</a:t>
            </a:r>
            <a:endParaRPr lang="nl-BE" sz="3400" dirty="0">
              <a:solidFill>
                <a:schemeClr val="accent1">
                  <a:lumMod val="75000"/>
                </a:schemeClr>
              </a:solidFill>
            </a:endParaRPr>
          </a:p>
        </p:txBody>
      </p:sp>
      <p:sp>
        <p:nvSpPr>
          <p:cNvPr id="65" name="TextBox 64"/>
          <p:cNvSpPr txBox="1"/>
          <p:nvPr/>
        </p:nvSpPr>
        <p:spPr>
          <a:xfrm>
            <a:off x="2106512" y="1031099"/>
            <a:ext cx="4701123" cy="369332"/>
          </a:xfrm>
          <a:prstGeom prst="rect">
            <a:avLst/>
          </a:prstGeom>
          <a:noFill/>
        </p:spPr>
        <p:txBody>
          <a:bodyPr wrap="square" rtlCol="0">
            <a:spAutoFit/>
          </a:bodyPr>
          <a:lstStyle/>
          <a:p>
            <a:r>
              <a:rPr lang="en-GB" b="1" dirty="0"/>
              <a:t>Measurement-based scaling</a:t>
            </a:r>
            <a:endParaRPr lang="nl-BE" dirty="0"/>
          </a:p>
        </p:txBody>
      </p:sp>
      <p:sp>
        <p:nvSpPr>
          <p:cNvPr id="66" name="TextBox 65"/>
          <p:cNvSpPr txBox="1"/>
          <p:nvPr/>
        </p:nvSpPr>
        <p:spPr>
          <a:xfrm>
            <a:off x="7734013" y="1047498"/>
            <a:ext cx="4362737" cy="1477328"/>
          </a:xfrm>
          <a:prstGeom prst="rect">
            <a:avLst/>
          </a:prstGeom>
          <a:noFill/>
        </p:spPr>
        <p:txBody>
          <a:bodyPr wrap="square" rtlCol="0">
            <a:spAutoFit/>
          </a:bodyPr>
          <a:lstStyle/>
          <a:p>
            <a:pPr algn="ctr"/>
            <a:r>
              <a:rPr lang="en-GB" b="1" dirty="0"/>
              <a:t>Manual scaling</a:t>
            </a:r>
            <a:endParaRPr lang="en-GB" dirty="0"/>
          </a:p>
          <a:p>
            <a:endParaRPr lang="en-GB" dirty="0"/>
          </a:p>
          <a:p>
            <a:r>
              <a:rPr lang="en-GB" dirty="0"/>
              <a:t>specified by the user based on some predetermined measure </a:t>
            </a:r>
          </a:p>
          <a:p>
            <a:r>
              <a:rPr lang="en-GB" dirty="0"/>
              <a:t>e.g. anthropometric measurements</a:t>
            </a:r>
          </a:p>
        </p:txBody>
      </p:sp>
      <p:pic>
        <p:nvPicPr>
          <p:cNvPr id="2050" name="Picture 2" descr="Image result for anthropometric measurements davinci"/>
          <p:cNvPicPr>
            <a:picLocks noChangeAspect="1" noChangeArrowheads="1"/>
          </p:cNvPicPr>
          <p:nvPr/>
        </p:nvPicPr>
        <p:blipFill rotWithShape="1">
          <a:blip r:embed="rId7">
            <a:extLst>
              <a:ext uri="{28A0092B-C50C-407E-A947-70E740481C1C}">
                <a14:useLocalDpi xmlns:a14="http://schemas.microsoft.com/office/drawing/2010/main" val="0"/>
              </a:ext>
            </a:extLst>
          </a:blip>
          <a:srcRect l="29440" t="14335" r="37434" b="3249"/>
          <a:stretch/>
        </p:blipFill>
        <p:spPr bwMode="auto">
          <a:xfrm>
            <a:off x="7962643" y="2557665"/>
            <a:ext cx="1232877" cy="37506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leg length measure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0357" y="3313058"/>
            <a:ext cx="1587177" cy="2118881"/>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2836104160"/>
      </p:ext>
    </p:extLst>
  </p:cSld>
  <p:clrMapOvr>
    <a:masterClrMapping/>
  </p:clrMapOvr>
  <mc:AlternateContent xmlns:mc="http://schemas.openxmlformats.org/markup-compatibility/2006" xmlns:p14="http://schemas.microsoft.com/office/powerpoint/2010/main">
    <mc:Choice Requires="p14">
      <p:transition spd="slow" p14:dur="2000" advTm="86728"/>
    </mc:Choice>
    <mc:Fallback xmlns="">
      <p:transition spd="slow" advTm="8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nodeType="withEffect">
                                  <p:stCondLst>
                                    <p:cond delay="0"/>
                                  </p:stCondLst>
                                  <p:childTnLst>
                                    <p:set>
                                      <p:cBhvr>
                                        <p:cTn id="39" dur="1" fill="hold">
                                          <p:stCondLst>
                                            <p:cond delay="0"/>
                                          </p:stCondLst>
                                        </p:cTn>
                                        <p:tgtEl>
                                          <p:spTgt spid="2050"/>
                                        </p:tgtEl>
                                        <p:attrNameLst>
                                          <p:attrName>style.visibility</p:attrName>
                                        </p:attrNameLst>
                                      </p:cBhvr>
                                      <p:to>
                                        <p:strVal val="visible"/>
                                      </p:to>
                                    </p:set>
                                    <p:animEffect transition="in" filter="fade">
                                      <p:cBhvr>
                                        <p:cTn id="40" dur="500"/>
                                        <p:tgtEl>
                                          <p:spTgt spid="2050"/>
                                        </p:tgtEl>
                                      </p:cBhvr>
                                    </p:animEffect>
                                  </p:childTnLst>
                                </p:cTn>
                              </p:par>
                              <p:par>
                                <p:cTn id="41" presetID="10" presetClass="entr" presetSubtype="0" fill="hold" nodeType="withEffect">
                                  <p:stCondLst>
                                    <p:cond delay="0"/>
                                  </p:stCondLst>
                                  <p:childTnLst>
                                    <p:set>
                                      <p:cBhvr>
                                        <p:cTn id="42" dur="1" fill="hold">
                                          <p:stCondLst>
                                            <p:cond delay="0"/>
                                          </p:stCondLst>
                                        </p:cTn>
                                        <p:tgtEl>
                                          <p:spTgt spid="2052"/>
                                        </p:tgtEl>
                                        <p:attrNameLst>
                                          <p:attrName>style.visibility</p:attrName>
                                        </p:attrNameLst>
                                      </p:cBhvr>
                                      <p:to>
                                        <p:strVal val="visible"/>
                                      </p:to>
                                    </p:set>
                                    <p:animEffect transition="in" filter="fade">
                                      <p:cBhvr>
                                        <p:cTn id="4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59" grpId="0" animBg="1"/>
      <p:bldP spid="61" grpId="0" animBg="1"/>
      <p:bldP spid="62" grpId="0"/>
      <p:bldP spid="63" grpId="0"/>
      <p:bldP spid="6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44825" t="12612" r="40000" b="22514"/>
          <a:stretch/>
        </p:blipFill>
        <p:spPr>
          <a:xfrm>
            <a:off x="2085475" y="1318791"/>
            <a:ext cx="2053389" cy="4937631"/>
          </a:xfrm>
          <a:prstGeom prst="rect">
            <a:avLst/>
          </a:prstGeom>
        </p:spPr>
      </p:pic>
      <p:sp>
        <p:nvSpPr>
          <p:cNvPr id="5" name="Title 2"/>
          <p:cNvSpPr txBox="1">
            <a:spLocks/>
          </p:cNvSpPr>
          <p:nvPr/>
        </p:nvSpPr>
        <p:spPr bwMode="auto">
          <a:xfrm>
            <a:off x="609600" y="295276"/>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solidFill>
                  <a:schemeClr val="accent1">
                    <a:lumMod val="75000"/>
                  </a:schemeClr>
                </a:solidFill>
              </a:rPr>
              <a:t>Adjust model markers</a:t>
            </a:r>
            <a:endParaRPr lang="nl-BE" sz="3400" kern="0" dirty="0">
              <a:solidFill>
                <a:schemeClr val="accent1">
                  <a:lumMod val="75000"/>
                </a:schemeClr>
              </a:solidFill>
            </a:endParaRPr>
          </a:p>
        </p:txBody>
      </p:sp>
      <p:sp>
        <p:nvSpPr>
          <p:cNvPr id="6" name="Rectangle 5"/>
          <p:cNvSpPr/>
          <p:nvPr/>
        </p:nvSpPr>
        <p:spPr>
          <a:xfrm>
            <a:off x="5588000" y="2459506"/>
            <a:ext cx="6096000" cy="830997"/>
          </a:xfrm>
          <a:prstGeom prst="rect">
            <a:avLst/>
          </a:prstGeom>
        </p:spPr>
        <p:txBody>
          <a:bodyPr>
            <a:spAutoFit/>
          </a:bodyPr>
          <a:lstStyle/>
          <a:p>
            <a:r>
              <a:rPr lang="nl-NL" sz="2400" dirty="0" err="1"/>
              <a:t>adjusts</a:t>
            </a:r>
            <a:r>
              <a:rPr lang="nl-NL" sz="2400" dirty="0"/>
              <a:t> </a:t>
            </a:r>
            <a:r>
              <a:rPr lang="nl-NL" sz="2400" dirty="0" err="1"/>
              <a:t>the</a:t>
            </a:r>
            <a:r>
              <a:rPr lang="nl-NL" sz="2400" dirty="0"/>
              <a:t> model markers </a:t>
            </a:r>
            <a:r>
              <a:rPr lang="nl-NL" sz="2400" dirty="0" err="1"/>
              <a:t>to</a:t>
            </a:r>
            <a:r>
              <a:rPr lang="nl-NL" sz="2400" dirty="0"/>
              <a:t> match </a:t>
            </a:r>
            <a:r>
              <a:rPr lang="nl-NL" sz="2400" dirty="0" err="1"/>
              <a:t>the</a:t>
            </a:r>
            <a:r>
              <a:rPr lang="nl-NL" sz="2400" dirty="0"/>
              <a:t> </a:t>
            </a:r>
            <a:r>
              <a:rPr lang="nl-NL" sz="2400" dirty="0" err="1"/>
              <a:t>experimental</a:t>
            </a:r>
            <a:r>
              <a:rPr lang="nl-NL" sz="2400" dirty="0"/>
              <a:t> markers at </a:t>
            </a:r>
            <a:r>
              <a:rPr lang="nl-NL" sz="2400" dirty="0" err="1"/>
              <a:t>the</a:t>
            </a:r>
            <a:r>
              <a:rPr lang="nl-NL" sz="2400" dirty="0"/>
              <a:t> </a:t>
            </a:r>
            <a:r>
              <a:rPr lang="nl-NL" sz="2400" dirty="0" err="1"/>
              <a:t>static</a:t>
            </a:r>
            <a:r>
              <a:rPr lang="nl-NL" sz="2400" dirty="0"/>
              <a:t> pose</a:t>
            </a:r>
          </a:p>
        </p:txBody>
      </p:sp>
      <p:sp>
        <p:nvSpPr>
          <p:cNvPr id="7" name="Oval 6"/>
          <p:cNvSpPr/>
          <p:nvPr/>
        </p:nvSpPr>
        <p:spPr bwMode="auto">
          <a:xfrm>
            <a:off x="2085473" y="4042612"/>
            <a:ext cx="994611" cy="1427747"/>
          </a:xfrm>
          <a:prstGeom prst="ellipse">
            <a:avLst/>
          </a:prstGeom>
          <a:no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1333" y="5757333"/>
            <a:ext cx="812800" cy="812800"/>
          </a:xfrm>
          <a:prstGeom prst="rect">
            <a:avLst/>
          </a:prstGeom>
        </p:spPr>
      </p:pic>
      <p:sp>
        <p:nvSpPr>
          <p:cNvPr id="8" name="Oval 7"/>
          <p:cNvSpPr/>
          <p:nvPr/>
        </p:nvSpPr>
        <p:spPr bwMode="auto">
          <a:xfrm>
            <a:off x="5252751" y="6534415"/>
            <a:ext cx="213325" cy="213325"/>
          </a:xfrm>
          <a:prstGeom prst="ellipse">
            <a:avLst/>
          </a:prstGeom>
          <a:solidFill>
            <a:schemeClr val="accent2">
              <a:lumMod val="90000"/>
            </a:schemeClr>
          </a:solidFill>
          <a:ln w="9525" cap="flat" cmpd="sng" algn="ctr">
            <a:solidFill>
              <a:schemeClr val="accent2"/>
            </a:solid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TextBox 8"/>
          <p:cNvSpPr txBox="1">
            <a:spLocks noChangeArrowheads="1"/>
          </p:cNvSpPr>
          <p:nvPr/>
        </p:nvSpPr>
        <p:spPr bwMode="auto">
          <a:xfrm>
            <a:off x="5426577" y="6180649"/>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10" name="Oval 9"/>
          <p:cNvSpPr/>
          <p:nvPr/>
        </p:nvSpPr>
        <p:spPr bwMode="auto">
          <a:xfrm>
            <a:off x="5244330" y="6261730"/>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Tree>
    <p:extLst>
      <p:ext uri="{BB962C8B-B14F-4D97-AF65-F5344CB8AC3E}">
        <p14:creationId xmlns:p14="http://schemas.microsoft.com/office/powerpoint/2010/main" val="485428547"/>
      </p:ext>
    </p:extLst>
  </p:cSld>
  <p:clrMapOvr>
    <a:masterClrMapping/>
  </p:clrMapOvr>
  <mc:AlternateContent xmlns:mc="http://schemas.openxmlformats.org/markup-compatibility/2006" xmlns:p14="http://schemas.microsoft.com/office/powerpoint/2010/main">
    <mc:Choice Requires="p14">
      <p:transition spd="slow" p14:dur="2000" advTm="36913"/>
    </mc:Choice>
    <mc:Fallback xmlns="">
      <p:transition spd="slow" advTm="36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44825" t="12612" r="40000" b="22514"/>
          <a:stretch/>
        </p:blipFill>
        <p:spPr>
          <a:xfrm>
            <a:off x="2085475" y="1318791"/>
            <a:ext cx="2053389" cy="4937631"/>
          </a:xfrm>
          <a:prstGeom prst="rect">
            <a:avLst/>
          </a:prstGeom>
        </p:spPr>
      </p:pic>
      <p:sp>
        <p:nvSpPr>
          <p:cNvPr id="5" name="Title 2"/>
          <p:cNvSpPr txBox="1">
            <a:spLocks/>
          </p:cNvSpPr>
          <p:nvPr/>
        </p:nvSpPr>
        <p:spPr bwMode="auto">
          <a:xfrm>
            <a:off x="609600" y="295276"/>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solidFill>
                  <a:schemeClr val="accent1">
                    <a:lumMod val="75000"/>
                  </a:schemeClr>
                </a:solidFill>
              </a:rPr>
              <a:t>Scaled model</a:t>
            </a:r>
            <a:endParaRPr lang="nl-BE" sz="3400" kern="0" dirty="0">
              <a:solidFill>
                <a:schemeClr val="accent1">
                  <a:lumMod val="75000"/>
                </a:schemeClr>
              </a:solidFill>
            </a:endParaRPr>
          </a:p>
        </p:txBody>
      </p:sp>
      <p:pic>
        <p:nvPicPr>
          <p:cNvPr id="2" name="Picture 1"/>
          <p:cNvPicPr>
            <a:picLocks noChangeAspect="1"/>
          </p:cNvPicPr>
          <p:nvPr/>
        </p:nvPicPr>
        <p:blipFill rotWithShape="1">
          <a:blip r:embed="rId5"/>
          <a:srcRect l="44824" t="14015" r="40351" b="22826"/>
          <a:stretch/>
        </p:blipFill>
        <p:spPr>
          <a:xfrm>
            <a:off x="7636043" y="1318791"/>
            <a:ext cx="2060395" cy="4937631"/>
          </a:xfrm>
          <a:prstGeom prst="rect">
            <a:avLst/>
          </a:prstGeom>
        </p:spPr>
      </p:pic>
      <p:sp>
        <p:nvSpPr>
          <p:cNvPr id="8" name="Right Arrow 7"/>
          <p:cNvSpPr/>
          <p:nvPr/>
        </p:nvSpPr>
        <p:spPr bwMode="auto">
          <a:xfrm>
            <a:off x="4705898" y="3019648"/>
            <a:ext cx="2573079" cy="776177"/>
          </a:xfrm>
          <a:prstGeom prst="rightArrow">
            <a:avLst/>
          </a:prstGeom>
          <a:solidFill>
            <a:schemeClr val="bg1">
              <a:alpha val="70000"/>
            </a:schemeClr>
          </a:solid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91333" y="5757333"/>
            <a:ext cx="812800" cy="812800"/>
          </a:xfrm>
          <a:prstGeom prst="rect">
            <a:avLst/>
          </a:prstGeom>
        </p:spPr>
      </p:pic>
      <p:sp>
        <p:nvSpPr>
          <p:cNvPr id="7" name="Oval 6"/>
          <p:cNvSpPr/>
          <p:nvPr/>
        </p:nvSpPr>
        <p:spPr bwMode="auto">
          <a:xfrm>
            <a:off x="5252751" y="6534415"/>
            <a:ext cx="213325" cy="213325"/>
          </a:xfrm>
          <a:prstGeom prst="ellipse">
            <a:avLst/>
          </a:prstGeom>
          <a:solidFill>
            <a:schemeClr val="accent2">
              <a:lumMod val="90000"/>
            </a:schemeClr>
          </a:solidFill>
          <a:ln w="9525" cap="flat" cmpd="sng" algn="ctr">
            <a:solidFill>
              <a:schemeClr val="accent2"/>
            </a:solid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TextBox 8"/>
          <p:cNvSpPr txBox="1">
            <a:spLocks noChangeArrowheads="1"/>
          </p:cNvSpPr>
          <p:nvPr/>
        </p:nvSpPr>
        <p:spPr bwMode="auto">
          <a:xfrm>
            <a:off x="5426577" y="6180649"/>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10" name="Oval 9"/>
          <p:cNvSpPr/>
          <p:nvPr/>
        </p:nvSpPr>
        <p:spPr bwMode="auto">
          <a:xfrm>
            <a:off x="5244330" y="6261730"/>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Tree>
    <p:extLst>
      <p:ext uri="{BB962C8B-B14F-4D97-AF65-F5344CB8AC3E}">
        <p14:creationId xmlns:p14="http://schemas.microsoft.com/office/powerpoint/2010/main" val="3073764641"/>
      </p:ext>
    </p:extLst>
  </p:cSld>
  <p:clrMapOvr>
    <a:masterClrMapping/>
  </p:clrMapOvr>
  <mc:AlternateContent xmlns:mc="http://schemas.openxmlformats.org/markup-compatibility/2006" xmlns:p14="http://schemas.microsoft.com/office/powerpoint/2010/main">
    <mc:Choice Requires="p14">
      <p:transition spd="slow" p14:dur="2000" advTm="14775"/>
    </mc:Choice>
    <mc:Fallback xmlns="">
      <p:transition spd="slow" advTm="14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bwMode="auto">
          <a:xfrm>
            <a:off x="609600" y="864771"/>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solidFill>
                  <a:schemeClr val="accent1">
                    <a:lumMod val="75000"/>
                  </a:schemeClr>
                </a:solidFill>
              </a:rPr>
              <a:t>Hints</a:t>
            </a:r>
            <a:endParaRPr lang="nl-BE" sz="3400" kern="0" dirty="0">
              <a:solidFill>
                <a:schemeClr val="accent1">
                  <a:lumMod val="75000"/>
                </a:schemeClr>
              </a:solidFill>
            </a:endParaRPr>
          </a:p>
        </p:txBody>
      </p:sp>
      <p:sp>
        <p:nvSpPr>
          <p:cNvPr id="3" name="TextBox 2"/>
          <p:cNvSpPr txBox="1"/>
          <p:nvPr/>
        </p:nvSpPr>
        <p:spPr>
          <a:xfrm>
            <a:off x="978567" y="1331495"/>
            <a:ext cx="11020928" cy="3785652"/>
          </a:xfrm>
          <a:prstGeom prst="rect">
            <a:avLst/>
          </a:prstGeom>
          <a:noFill/>
        </p:spPr>
        <p:txBody>
          <a:bodyPr wrap="square" rtlCol="0">
            <a:spAutoFit/>
          </a:bodyPr>
          <a:lstStyle/>
          <a:p>
            <a:endParaRPr lang="en-US" sz="2400" dirty="0"/>
          </a:p>
          <a:p>
            <a:endParaRPr lang="en-US" sz="2400" dirty="0"/>
          </a:p>
          <a:p>
            <a:r>
              <a:rPr lang="en-US" sz="2400" dirty="0"/>
              <a:t>Scaling can have a big impact on your simulation results</a:t>
            </a:r>
          </a:p>
          <a:p>
            <a:endParaRPr lang="en-US" sz="2400" dirty="0"/>
          </a:p>
          <a:p>
            <a:endParaRPr lang="en-US" sz="2400" dirty="0"/>
          </a:p>
          <a:p>
            <a:r>
              <a:rPr lang="en-US" sz="2400" dirty="0"/>
              <a:t>Use joint centers for scaling in participants with movement disorders</a:t>
            </a:r>
          </a:p>
          <a:p>
            <a:endParaRPr lang="en-US" sz="2400" dirty="0"/>
          </a:p>
          <a:p>
            <a:endParaRPr lang="en-US" sz="2400" dirty="0"/>
          </a:p>
          <a:p>
            <a:endParaRPr lang="en-US" sz="2400" dirty="0"/>
          </a:p>
          <a:p>
            <a:endParaRPr lang="nl-BE" sz="2400" dirty="0"/>
          </a:p>
        </p:txBody>
      </p:sp>
      <p:pic>
        <p:nvPicPr>
          <p:cNvPr id="4" name="Picture 3"/>
          <p:cNvPicPr>
            <a:picLocks noChangeAspect="1"/>
          </p:cNvPicPr>
          <p:nvPr/>
        </p:nvPicPr>
        <p:blipFill>
          <a:blip r:embed="rId5"/>
          <a:stretch>
            <a:fillRect/>
          </a:stretch>
        </p:blipFill>
        <p:spPr>
          <a:xfrm>
            <a:off x="1816100" y="3698826"/>
            <a:ext cx="9624595" cy="1283999"/>
          </a:xfrm>
          <a:prstGeom prst="rect">
            <a:avLst/>
          </a:prstGeom>
        </p:spPr>
      </p:pic>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190365357"/>
      </p:ext>
    </p:extLst>
  </p:cSld>
  <p:clrMapOvr>
    <a:masterClrMapping/>
  </p:clrMapOvr>
  <mc:AlternateContent xmlns:mc="http://schemas.openxmlformats.org/markup-compatibility/2006" xmlns:p14="http://schemas.microsoft.com/office/powerpoint/2010/main">
    <mc:Choice Requires="p14">
      <p:transition spd="slow" p14:dur="2000" advTm="86239"/>
    </mc:Choice>
    <mc:Fallback xmlns="">
      <p:transition spd="slow" advTm="86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500"/>
                                        <p:tgtEl>
                                          <p:spTgt spid="3">
                                            <p:txEl>
                                              <p:pRg st="5" end="5"/>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8244373"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8"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7"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5" name="Title 1"/>
          <p:cNvSpPr>
            <a:spLocks noGrp="1"/>
          </p:cNvSpPr>
          <p:nvPr>
            <p:ph type="title"/>
          </p:nvPr>
        </p:nvSpPr>
        <p:spPr>
          <a:xfrm>
            <a:off x="605672" y="397707"/>
            <a:ext cx="7373939" cy="457200"/>
          </a:xfrm>
        </p:spPr>
        <p:txBody>
          <a:bodyPr>
            <a:normAutofit fontScale="90000"/>
          </a:bodyPr>
          <a:lstStyle/>
          <a:p>
            <a:r>
              <a:rPr lang="en-AU" sz="4000" dirty="0">
                <a:solidFill>
                  <a:schemeClr val="accent1">
                    <a:lumMod val="75000"/>
                  </a:schemeClr>
                </a:solidFill>
                <a:latin typeface="Calibri" panose="020F0502020204030204" pitchFamily="34" charset="0"/>
              </a:rPr>
              <a:t>Direct Kinematics (DK)</a:t>
            </a:r>
          </a:p>
        </p:txBody>
      </p:sp>
      <p:sp>
        <p:nvSpPr>
          <p:cNvPr id="6"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11"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2"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956490" y="583981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8"/>
          <p:cNvSpPr>
            <a:spLocks noChangeArrowheads="1"/>
          </p:cNvSpPr>
          <p:nvPr/>
        </p:nvSpPr>
        <p:spPr bwMode="auto">
          <a:xfrm>
            <a:off x="7631598"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8110019" y="474888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TextBox 38"/>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274727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8" grpId="0" animBg="1"/>
      <p:bldP spid="24" grpId="0" animBg="1"/>
      <p:bldP spid="25" grpId="0" animBg="1"/>
      <p:bldP spid="28" grpId="0" animBg="1"/>
      <p:bldP spid="29" grpId="0" animBg="1"/>
      <p:bldP spid="3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21"/>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4"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29"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3" name="Oval 8"/>
          <p:cNvSpPr>
            <a:spLocks noChangeArrowheads="1"/>
          </p:cNvSpPr>
          <p:nvPr/>
        </p:nvSpPr>
        <p:spPr bwMode="auto">
          <a:xfrm>
            <a:off x="7631598" y="5818123"/>
            <a:ext cx="190500" cy="190500"/>
          </a:xfrm>
          <a:prstGeom prst="ellipse">
            <a:avLst/>
          </a:prstGeom>
          <a:solidFill>
            <a:srgbClr val="0070C0">
              <a:alpha val="50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10019" y="4748887"/>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5"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6"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7"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8"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0"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1"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2"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3"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4"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dirty="0">
                <a:solidFill>
                  <a:schemeClr val="accent1">
                    <a:lumMod val="75000"/>
                  </a:schemeClr>
                </a:solidFill>
                <a:latin typeface="Calibri" panose="020F0502020204030204" pitchFamily="34" charset="0"/>
              </a:rPr>
              <a:t>Direct Kinematics (DK)</a:t>
            </a:r>
          </a:p>
        </p:txBody>
      </p:sp>
      <p:sp>
        <p:nvSpPr>
          <p:cNvPr id="46" name="TextBox 45"/>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3068859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9373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4" name="Picture 3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719200">
            <a:off x="7656733" y="2884755"/>
            <a:ext cx="1673225" cy="3847484"/>
          </a:xfrm>
          <a:prstGeom prst="rect">
            <a:avLst/>
          </a:prstGeom>
          <a:noFill/>
          <a:ln>
            <a:noFill/>
          </a:ln>
          <a:effectLst>
            <a:outerShdw blurRad="50800" dist="50800" dir="5400000" algn="ctr" rotWithShape="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3"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2"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dirty="0">
                <a:solidFill>
                  <a:schemeClr val="accent1">
                    <a:lumMod val="75000"/>
                  </a:schemeClr>
                </a:solidFill>
                <a:latin typeface="Calibri" panose="020F0502020204030204" pitchFamily="34" charset="0"/>
              </a:rPr>
              <a:t>Direct Kinematics (DK)</a:t>
            </a:r>
          </a:p>
        </p:txBody>
      </p:sp>
      <p:sp>
        <p:nvSpPr>
          <p:cNvPr id="31" name="TextBox 30"/>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919587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5" name="Picture 3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6"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33" name="Oval 8"/>
          <p:cNvSpPr>
            <a:spLocks noChangeArrowheads="1"/>
          </p:cNvSpPr>
          <p:nvPr/>
        </p:nvSpPr>
        <p:spPr bwMode="auto">
          <a:xfrm>
            <a:off x="7669386" y="5843711"/>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47807" y="4774475"/>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dirty="0">
                <a:solidFill>
                  <a:schemeClr val="accent1">
                    <a:lumMod val="75000"/>
                  </a:schemeClr>
                </a:solidFill>
                <a:latin typeface="Calibri" panose="020F0502020204030204" pitchFamily="34" charset="0"/>
              </a:rPr>
              <a:t>Direct Kinematics (DK)</a:t>
            </a:r>
          </a:p>
        </p:txBody>
      </p:sp>
      <p:sp>
        <p:nvSpPr>
          <p:cNvPr id="37" name="TextBox 36"/>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557622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31"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500065" y="3380506"/>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1"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a:p>
            <a:endParaRPr lang="en-AU" sz="3000" dirty="0">
              <a:latin typeface="Calibri" panose="020F0502020204030204" pitchFamily="34" charset="0"/>
            </a:endParaRPr>
          </a:p>
          <a:p>
            <a:r>
              <a:rPr lang="en-AU" sz="3000" dirty="0">
                <a:latin typeface="Calibri" panose="020F0502020204030204" pitchFamily="34" charset="0"/>
              </a:rPr>
              <a:t>Joints can fly apart</a:t>
            </a:r>
          </a:p>
        </p:txBody>
      </p:sp>
      <p:sp>
        <p:nvSpPr>
          <p:cNvPr id="33"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dirty="0">
                <a:solidFill>
                  <a:schemeClr val="accent1">
                    <a:lumMod val="75000"/>
                  </a:schemeClr>
                </a:solidFill>
                <a:latin typeface="Calibri" panose="020F0502020204030204" pitchFamily="34" charset="0"/>
              </a:rPr>
              <a:t>Direct Kinematics (DK)</a:t>
            </a:r>
          </a:p>
        </p:txBody>
      </p:sp>
      <p:sp>
        <p:nvSpPr>
          <p:cNvPr id="35" name="TextBox 34"/>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214137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7" name="Picture 6">
            <a:extLst>
              <a:ext uri="{FF2B5EF4-FFF2-40B4-BE49-F238E27FC236}">
                <a16:creationId xmlns:a16="http://schemas.microsoft.com/office/drawing/2014/main" id="{B85C110B-CB87-4F49-BC9F-0C14D971FC3B}"/>
              </a:ext>
            </a:extLst>
          </p:cNvPr>
          <p:cNvPicPr>
            <a:picLocks noChangeAspect="1"/>
          </p:cNvPicPr>
          <p:nvPr/>
        </p:nvPicPr>
        <p:blipFill>
          <a:blip r:embed="rId3"/>
          <a:stretch>
            <a:fillRect/>
          </a:stretch>
        </p:blipFill>
        <p:spPr>
          <a:xfrm>
            <a:off x="625643" y="1409889"/>
            <a:ext cx="4764504" cy="2850380"/>
          </a:xfrm>
          <a:prstGeom prst="rect">
            <a:avLst/>
          </a:prstGeom>
        </p:spPr>
      </p:pic>
      <p:pic>
        <p:nvPicPr>
          <p:cNvPr id="8" name="Picture 7">
            <a:extLst>
              <a:ext uri="{FF2B5EF4-FFF2-40B4-BE49-F238E27FC236}">
                <a16:creationId xmlns:a16="http://schemas.microsoft.com/office/drawing/2014/main" id="{090A1174-4A9F-4365-A23B-E99C527F3735}"/>
              </a:ext>
            </a:extLst>
          </p:cNvPr>
          <p:cNvPicPr>
            <a:picLocks noChangeAspect="1"/>
          </p:cNvPicPr>
          <p:nvPr/>
        </p:nvPicPr>
        <p:blipFill>
          <a:blip r:embed="rId4"/>
          <a:stretch>
            <a:fillRect/>
          </a:stretch>
        </p:blipFill>
        <p:spPr>
          <a:xfrm>
            <a:off x="5197642" y="2440315"/>
            <a:ext cx="5260299" cy="3849253"/>
          </a:xfrm>
          <a:prstGeom prst="rect">
            <a:avLst/>
          </a:prstGeom>
        </p:spPr>
      </p:pic>
      <p:pic>
        <p:nvPicPr>
          <p:cNvPr id="9" name="Picture 4" descr="Paavo Komi: A Life Devoted to Sport Science | International Council of  Sport Science and Physical Education">
            <a:extLst>
              <a:ext uri="{FF2B5EF4-FFF2-40B4-BE49-F238E27FC236}">
                <a16:creationId xmlns:a16="http://schemas.microsoft.com/office/drawing/2014/main" id="{6781FF4F-A28F-4439-A938-E9328C33E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705" y="321843"/>
            <a:ext cx="868206" cy="868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839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MSK modeling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50</a:t>
            </a:fld>
            <a:endParaRPr lang="de-AT" dirty="0"/>
          </a:p>
        </p:txBody>
      </p:sp>
      <p:sp>
        <p:nvSpPr>
          <p:cNvPr id="5" name="Flowchart: Process 4"/>
          <p:cNvSpPr/>
          <p:nvPr/>
        </p:nvSpPr>
        <p:spPr bwMode="auto">
          <a:xfrm>
            <a:off x="2648280" y="1131507"/>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Static calibration trial</a:t>
            </a:r>
          </a:p>
        </p:txBody>
      </p:sp>
      <p:sp>
        <p:nvSpPr>
          <p:cNvPr id="6" name="Flowchart: Process 5"/>
          <p:cNvSpPr/>
          <p:nvPr/>
        </p:nvSpPr>
        <p:spPr bwMode="auto">
          <a:xfrm>
            <a:off x="2576272" y="2586725"/>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Scaled anatomical model</a:t>
            </a:r>
          </a:p>
        </p:txBody>
      </p:sp>
      <p:sp>
        <p:nvSpPr>
          <p:cNvPr id="7" name="Flowchart: Process 6"/>
          <p:cNvSpPr/>
          <p:nvPr/>
        </p:nvSpPr>
        <p:spPr bwMode="auto">
          <a:xfrm>
            <a:off x="2648280" y="3314333"/>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Dynamic walking trials</a:t>
            </a:r>
          </a:p>
        </p:txBody>
      </p:sp>
      <p:sp>
        <p:nvSpPr>
          <p:cNvPr id="8" name="Flowchart: Process 7"/>
          <p:cNvSpPr/>
          <p:nvPr/>
        </p:nvSpPr>
        <p:spPr bwMode="auto">
          <a:xfrm>
            <a:off x="2823968" y="4045076"/>
            <a:ext cx="212856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Kinematics</a:t>
            </a:r>
          </a:p>
        </p:txBody>
      </p:sp>
      <p:sp>
        <p:nvSpPr>
          <p:cNvPr id="9" name="Flowchart: Process 8"/>
          <p:cNvSpPr/>
          <p:nvPr/>
        </p:nvSpPr>
        <p:spPr bwMode="auto">
          <a:xfrm>
            <a:off x="2952148" y="4743781"/>
            <a:ext cx="187220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Dynamics</a:t>
            </a:r>
          </a:p>
        </p:txBody>
      </p:sp>
      <p:sp>
        <p:nvSpPr>
          <p:cNvPr id="10" name="Flowchart: Process 9"/>
          <p:cNvSpPr/>
          <p:nvPr/>
        </p:nvSpPr>
        <p:spPr bwMode="auto">
          <a:xfrm>
            <a:off x="5560272" y="4045076"/>
            <a:ext cx="1584176" cy="360040"/>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angles</a:t>
            </a:r>
          </a:p>
        </p:txBody>
      </p:sp>
      <p:sp>
        <p:nvSpPr>
          <p:cNvPr id="11" name="Flowchart: Process 10"/>
          <p:cNvSpPr/>
          <p:nvPr/>
        </p:nvSpPr>
        <p:spPr bwMode="auto">
          <a:xfrm>
            <a:off x="5560272" y="4728148"/>
            <a:ext cx="1728192" cy="391307"/>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moments</a:t>
            </a:r>
          </a:p>
        </p:txBody>
      </p:sp>
      <p:cxnSp>
        <p:nvCxnSpPr>
          <p:cNvPr id="12" name="Straight Arrow Connector 11"/>
          <p:cNvCxnSpPr>
            <a:stCxn id="5" idx="2"/>
          </p:cNvCxnSpPr>
          <p:nvPr/>
        </p:nvCxnSpPr>
        <p:spPr bwMode="auto">
          <a:xfrm>
            <a:off x="3888252" y="1491547"/>
            <a:ext cx="0" cy="3600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a:stCxn id="6" idx="2"/>
            <a:endCxn id="7" idx="0"/>
          </p:cNvCxnSpPr>
          <p:nvPr/>
        </p:nvCxnSpPr>
        <p:spPr bwMode="auto">
          <a:xfrm>
            <a:off x="3888252" y="2946766"/>
            <a:ext cx="0" cy="36756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7" idx="2"/>
            <a:endCxn id="8" idx="0"/>
          </p:cNvCxnSpPr>
          <p:nvPr/>
        </p:nvCxnSpPr>
        <p:spPr bwMode="auto">
          <a:xfrm>
            <a:off x="3888252" y="3674374"/>
            <a:ext cx="0" cy="37070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8" idx="2"/>
            <a:endCxn id="9" idx="0"/>
          </p:cNvCxnSpPr>
          <p:nvPr/>
        </p:nvCxnSpPr>
        <p:spPr bwMode="auto">
          <a:xfrm>
            <a:off x="3888252" y="4405116"/>
            <a:ext cx="0" cy="33866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8" idx="3"/>
            <a:endCxn id="10" idx="1"/>
          </p:cNvCxnSpPr>
          <p:nvPr/>
        </p:nvCxnSpPr>
        <p:spPr bwMode="auto">
          <a:xfrm>
            <a:off x="4952536" y="4225096"/>
            <a:ext cx="60773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3"/>
            <a:endCxn id="11" idx="1"/>
          </p:cNvCxnSpPr>
          <p:nvPr/>
        </p:nvCxnSpPr>
        <p:spPr bwMode="auto">
          <a:xfrm>
            <a:off x="4824357" y="4923801"/>
            <a:ext cx="7359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Flowchart: Process 17"/>
          <p:cNvSpPr/>
          <p:nvPr/>
        </p:nvSpPr>
        <p:spPr bwMode="auto">
          <a:xfrm>
            <a:off x="3296352" y="1859116"/>
            <a:ext cx="118380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Scaling</a:t>
            </a:r>
          </a:p>
        </p:txBody>
      </p:sp>
      <p:cxnSp>
        <p:nvCxnSpPr>
          <p:cNvPr id="19" name="Straight Arrow Connector 18"/>
          <p:cNvCxnSpPr>
            <a:endCxn id="6" idx="0"/>
          </p:cNvCxnSpPr>
          <p:nvPr/>
        </p:nvCxnSpPr>
        <p:spPr bwMode="auto">
          <a:xfrm>
            <a:off x="3888252" y="2211627"/>
            <a:ext cx="0" cy="37509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8944648" y="6156298"/>
            <a:ext cx="1811771" cy="369332"/>
          </a:xfrm>
          <a:prstGeom prst="rect">
            <a:avLst/>
          </a:prstGeom>
          <a:noFill/>
        </p:spPr>
        <p:txBody>
          <a:bodyPr wrap="square" rtlCol="0">
            <a:spAutoFit/>
          </a:bodyPr>
          <a:lstStyle/>
          <a:p>
            <a:r>
              <a:rPr lang="en-AU" dirty="0" err="1">
                <a:latin typeface="Calibri" panose="020F0502020204030204" pitchFamily="34" charset="0"/>
              </a:rPr>
              <a:t>Delp</a:t>
            </a:r>
            <a:r>
              <a:rPr lang="en-AU" dirty="0">
                <a:latin typeface="Calibri" panose="020F0502020204030204" pitchFamily="34" charset="0"/>
              </a:rPr>
              <a:t> et al., 2007</a:t>
            </a:r>
          </a:p>
        </p:txBody>
      </p:sp>
      <p:sp>
        <p:nvSpPr>
          <p:cNvPr id="21" name="Flowchart: Process 20"/>
          <p:cNvSpPr/>
          <p:nvPr/>
        </p:nvSpPr>
        <p:spPr bwMode="auto">
          <a:xfrm>
            <a:off x="2576272" y="5751160"/>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Musculoskeletal analyses</a:t>
            </a:r>
          </a:p>
        </p:txBody>
      </p:sp>
      <p:sp>
        <p:nvSpPr>
          <p:cNvPr id="22" name="Flowchart: Process 21"/>
          <p:cNvSpPr/>
          <p:nvPr/>
        </p:nvSpPr>
        <p:spPr bwMode="auto">
          <a:xfrm>
            <a:off x="5560272" y="5373455"/>
            <a:ext cx="2952328" cy="1115451"/>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Muscle moment arms</a:t>
            </a:r>
          </a:p>
          <a:p>
            <a:pPr algn="ctr" defTabSz="914377" fontAlgn="base">
              <a:spcBef>
                <a:spcPct val="20000"/>
              </a:spcBef>
              <a:spcAft>
                <a:spcPct val="0"/>
              </a:spcAft>
            </a:pPr>
            <a:r>
              <a:rPr lang="en-AU" b="1" dirty="0">
                <a:solidFill>
                  <a:schemeClr val="tx1"/>
                </a:solidFill>
                <a:latin typeface="Calibri" panose="020F0502020204030204" pitchFamily="34" charset="0"/>
              </a:rPr>
              <a:t>Muscle-tendon lengths</a:t>
            </a:r>
          </a:p>
          <a:p>
            <a:pPr algn="ctr" defTabSz="914377" fontAlgn="base">
              <a:spcBef>
                <a:spcPct val="20000"/>
              </a:spcBef>
              <a:spcAft>
                <a:spcPct val="0"/>
              </a:spcAft>
            </a:pPr>
            <a:r>
              <a:rPr lang="en-AU" b="1" dirty="0">
                <a:solidFill>
                  <a:schemeClr val="tx1"/>
                </a:solidFill>
                <a:latin typeface="Calibri" panose="020F0502020204030204" pitchFamily="34" charset="0"/>
              </a:rPr>
              <a:t>Muscle forces, </a:t>
            </a:r>
            <a:r>
              <a:rPr lang="en-AU" b="1" dirty="0" err="1">
                <a:solidFill>
                  <a:schemeClr val="tx1"/>
                </a:solidFill>
                <a:latin typeface="Calibri" panose="020F0502020204030204" pitchFamily="34" charset="0"/>
              </a:rPr>
              <a:t>etc</a:t>
            </a:r>
            <a:endParaRPr lang="en-AU" b="1" dirty="0">
              <a:solidFill>
                <a:schemeClr val="tx1"/>
              </a:solidFill>
              <a:latin typeface="Calibri" panose="020F0502020204030204" pitchFamily="34" charset="0"/>
            </a:endParaRPr>
          </a:p>
        </p:txBody>
      </p:sp>
      <p:cxnSp>
        <p:nvCxnSpPr>
          <p:cNvPr id="23" name="Straight Arrow Connector 22"/>
          <p:cNvCxnSpPr>
            <a:stCxn id="21" idx="3"/>
            <a:endCxn id="22" idx="1"/>
          </p:cNvCxnSpPr>
          <p:nvPr/>
        </p:nvCxnSpPr>
        <p:spPr bwMode="auto">
          <a:xfrm>
            <a:off x="5200232" y="5931180"/>
            <a:ext cx="360040"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9" idx="2"/>
            <a:endCxn id="21" idx="0"/>
          </p:cNvCxnSpPr>
          <p:nvPr/>
        </p:nvCxnSpPr>
        <p:spPr bwMode="auto">
          <a:xfrm>
            <a:off x="3888252" y="5103821"/>
            <a:ext cx="0" cy="64733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pic>
        <p:nvPicPr>
          <p:cNvPr id="29" name="Picture 28"/>
          <p:cNvPicPr>
            <a:picLocks noChangeAspect="1"/>
          </p:cNvPicPr>
          <p:nvPr/>
        </p:nvPicPr>
        <p:blipFill>
          <a:blip r:embed="rId2"/>
          <a:stretch>
            <a:fillRect/>
          </a:stretch>
        </p:blipFill>
        <p:spPr>
          <a:xfrm flipH="1">
            <a:off x="8960483" y="1287321"/>
            <a:ext cx="2608107" cy="4377528"/>
          </a:xfrm>
          <a:prstGeom prst="rect">
            <a:avLst/>
          </a:prstGeom>
        </p:spPr>
      </p:pic>
    </p:spTree>
    <p:extLst>
      <p:ext uri="{BB962C8B-B14F-4D97-AF65-F5344CB8AC3E}">
        <p14:creationId xmlns:p14="http://schemas.microsoft.com/office/powerpoint/2010/main" val="293935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pPr>
              <a:defRPr/>
            </a:pPr>
            <a:endParaRPr lang="en-AU" dirty="0"/>
          </a:p>
        </p:txBody>
      </p:sp>
      <p:sp>
        <p:nvSpPr>
          <p:cNvPr id="5" name="Oval 4"/>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6" name="Oval 7"/>
          <p:cNvSpPr>
            <a:spLocks noChangeArrowheads="1"/>
          </p:cNvSpPr>
          <p:nvPr/>
        </p:nvSpPr>
        <p:spPr bwMode="auto">
          <a:xfrm>
            <a:off x="7489687"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7"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2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2" name="TextBox 2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23" name="Oval 2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b="0" dirty="0">
                <a:solidFill>
                  <a:schemeClr val="accent1">
                    <a:lumMod val="75000"/>
                  </a:schemeClr>
                </a:solidFill>
              </a:rPr>
              <a:t>Inverse kinematics (IK)</a:t>
            </a:r>
            <a:endParaRPr lang="de-AT" sz="3200" b="0" dirty="0">
              <a:solidFill>
                <a:schemeClr val="accent1">
                  <a:lumMod val="75000"/>
                </a:schemeClr>
              </a:solidFill>
            </a:endParaRPr>
          </a:p>
        </p:txBody>
      </p:sp>
    </p:spTree>
    <p:extLst>
      <p:ext uri="{BB962C8B-B14F-4D97-AF65-F5344CB8AC3E}">
        <p14:creationId xmlns:p14="http://schemas.microsoft.com/office/powerpoint/2010/main" val="273433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3" grpId="0" animBg="1"/>
      <p:bldP spid="14" grpId="0" animBg="1"/>
      <p:bldP spid="17" grpId="0" animBg="1"/>
      <p:bldP spid="18" grpId="0" animBg="1"/>
      <p:bldP spid="19" grpId="0" animBg="1"/>
      <p:bldP spid="21" grpId="0" animBg="1"/>
      <p:bldP spid="22" grpId="0"/>
      <p:bldP spid="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8"/>
          <p:cNvSpPr>
            <a:spLocks noChangeArrowheads="1"/>
          </p:cNvSpPr>
          <p:nvPr/>
        </p:nvSpPr>
        <p:spPr bwMode="auto">
          <a:xfrm>
            <a:off x="7489687" y="581891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3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TextBox 3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3" name="Oval 3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Title 1">
            <a:extLst>
              <a:ext uri="{FF2B5EF4-FFF2-40B4-BE49-F238E27FC236}">
                <a16:creationId xmlns:a16="http://schemas.microsoft.com/office/drawing/2014/main" id="{4D4C2ABA-A04A-4487-A562-509CFFB52911}"/>
              </a:ext>
            </a:extLst>
          </p:cNvPr>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b="0" dirty="0">
                <a:solidFill>
                  <a:schemeClr val="accent1">
                    <a:lumMod val="75000"/>
                  </a:schemeClr>
                </a:solidFill>
              </a:rPr>
              <a:t>Inverse kinematics (IK)</a:t>
            </a:r>
            <a:endParaRPr lang="de-AT" sz="3200" b="0" dirty="0">
              <a:solidFill>
                <a:schemeClr val="accent1">
                  <a:lumMod val="75000"/>
                </a:schemeClr>
              </a:solidFill>
            </a:endParaRPr>
          </a:p>
        </p:txBody>
      </p:sp>
    </p:spTree>
    <p:extLst>
      <p:ext uri="{BB962C8B-B14F-4D97-AF65-F5344CB8AC3E}">
        <p14:creationId xmlns:p14="http://schemas.microsoft.com/office/powerpoint/2010/main" val="2430216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468253" y="565529"/>
            <a:ext cx="3868107" cy="5730756"/>
            <a:chOff x="3944253" y="565528"/>
            <a:chExt cx="3868107" cy="5730756"/>
          </a:xfrm>
        </p:grpSpPr>
        <p:pic>
          <p:nvPicPr>
            <p:cNvPr id="44" name="Picture 4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5522205" y="295668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3944253"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Flowchart: Alternate Process 45"/>
            <p:cNvSpPr/>
            <p:nvPr/>
          </p:nvSpPr>
          <p:spPr bwMode="auto">
            <a:xfrm>
              <a:off x="4033337" y="565528"/>
              <a:ext cx="3779023" cy="5730756"/>
            </a:xfrm>
            <a:prstGeom prst="flowChartAlternateProcess">
              <a:avLst/>
            </a:prstGeom>
            <a:solidFill>
              <a:schemeClr val="bg1">
                <a:alpha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20000"/>
                </a:spcBef>
                <a:spcAft>
                  <a:spcPct val="0"/>
                </a:spcAft>
                <a:buFontTx/>
                <a:buChar char="•"/>
              </a:pPr>
              <a:endParaRPr lang="en-AU" sz="1500">
                <a:latin typeface="Arial" charset="0"/>
              </a:endParaRPr>
            </a:p>
          </p:txBody>
        </p:sp>
      </p:grpSp>
      <p:sp>
        <p:nvSpPr>
          <p:cNvPr id="47" name="Oval 8"/>
          <p:cNvSpPr>
            <a:spLocks noChangeArrowheads="1"/>
          </p:cNvSpPr>
          <p:nvPr/>
        </p:nvSpPr>
        <p:spPr bwMode="auto">
          <a:xfrm>
            <a:off x="7302255" y="607410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2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6845769" y="325775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Oval 32"/>
          <p:cNvSpPr>
            <a:spLocks noChangeArrowheads="1"/>
          </p:cNvSpPr>
          <p:nvPr/>
        </p:nvSpPr>
        <p:spPr bwMode="auto">
          <a:xfrm rot="617006">
            <a:off x="8441371" y="31262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2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992535">
            <a:off x="5468254" y="1381747"/>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9" name="Oval 8"/>
          <p:cNvSpPr>
            <a:spLocks noChangeArrowheads="1"/>
          </p:cNvSpPr>
          <p:nvPr/>
        </p:nvSpPr>
        <p:spPr bwMode="auto">
          <a:xfrm>
            <a:off x="8173354"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6689481" y="607331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167903" y="500408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nvGrpSpPr>
          <p:cNvPr id="2" name="Group 1"/>
          <p:cNvGrpSpPr/>
          <p:nvPr/>
        </p:nvGrpSpPr>
        <p:grpSpPr>
          <a:xfrm rot="617006">
            <a:off x="5793773" y="767244"/>
            <a:ext cx="2590491" cy="2603377"/>
            <a:chOff x="4401762" y="917104"/>
            <a:chExt cx="2590491" cy="2603377"/>
          </a:xfrm>
        </p:grpSpPr>
        <p:sp>
          <p:nvSpPr>
            <p:cNvPr id="29" name="Oval 28"/>
            <p:cNvSpPr>
              <a:spLocks noChangeArrowheads="1"/>
            </p:cNvSpPr>
            <p:nvPr/>
          </p:nvSpPr>
          <p:spPr bwMode="auto">
            <a:xfrm>
              <a:off x="6801753" y="332998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061466" y="2888746"/>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6"/>
            <p:cNvSpPr>
              <a:spLocks noChangeArrowheads="1"/>
            </p:cNvSpPr>
            <p:nvPr/>
          </p:nvSpPr>
          <p:spPr bwMode="auto">
            <a:xfrm>
              <a:off x="4926007" y="10969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6"/>
            <p:cNvSpPr>
              <a:spLocks noChangeArrowheads="1"/>
            </p:cNvSpPr>
            <p:nvPr/>
          </p:nvSpPr>
          <p:spPr bwMode="auto">
            <a:xfrm>
              <a:off x="4401762" y="917104"/>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sp>
        <p:nvSpPr>
          <p:cNvPr id="17" name="Oval 6"/>
          <p:cNvSpPr>
            <a:spLocks noChangeArrowheads="1"/>
          </p:cNvSpPr>
          <p:nvPr/>
        </p:nvSpPr>
        <p:spPr bwMode="auto">
          <a:xfrm>
            <a:off x="7433067"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33"/>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TextBox 34"/>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6" name="Oval 35"/>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Content Placeholder 2"/>
          <p:cNvSpPr>
            <a:spLocks noGrp="1"/>
          </p:cNvSpPr>
          <p:nvPr>
            <p:ph idx="1"/>
          </p:nvPr>
        </p:nvSpPr>
        <p:spPr>
          <a:xfrm>
            <a:off x="960436" y="1932188"/>
            <a:ext cx="5033971" cy="3898379"/>
          </a:xfrm>
        </p:spPr>
        <p:txBody>
          <a:bodyPr/>
          <a:lstStyle/>
          <a:p>
            <a:r>
              <a:rPr lang="en-AU" sz="3000" dirty="0">
                <a:latin typeface="Calibri" panose="020F0502020204030204" pitchFamily="34" charset="0"/>
              </a:rPr>
              <a:t>Markers are NOT rigidly attached to bones</a:t>
            </a:r>
          </a:p>
          <a:p>
            <a:endParaRPr lang="en-AU" dirty="0">
              <a:latin typeface="Calibri" panose="020F0502020204030204" pitchFamily="34" charset="0"/>
            </a:endParaRPr>
          </a:p>
          <a:p>
            <a:r>
              <a:rPr lang="en-AU" sz="3000" dirty="0">
                <a:latin typeface="Calibri" panose="020F0502020204030204" pitchFamily="34" charset="0"/>
              </a:rPr>
              <a:t>Fixed bone length</a:t>
            </a:r>
          </a:p>
          <a:p>
            <a:endParaRPr lang="en-AU" dirty="0">
              <a:latin typeface="Calibri" panose="020F0502020204030204" pitchFamily="34" charset="0"/>
            </a:endParaRPr>
          </a:p>
          <a:p>
            <a:r>
              <a:rPr lang="en-AU" sz="3000" dirty="0">
                <a:latin typeface="Calibri" panose="020F0502020204030204" pitchFamily="34" charset="0"/>
              </a:rPr>
              <a:t>Constrained joint movements</a:t>
            </a:r>
          </a:p>
        </p:txBody>
      </p:sp>
      <p:sp>
        <p:nvSpPr>
          <p:cNvPr id="37" name="Title 1">
            <a:extLst>
              <a:ext uri="{FF2B5EF4-FFF2-40B4-BE49-F238E27FC236}">
                <a16:creationId xmlns:a16="http://schemas.microsoft.com/office/drawing/2014/main" id="{BC128A0F-E623-416C-9E6E-B24CD2FA7BB8}"/>
              </a:ext>
            </a:extLst>
          </p:cNvPr>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b="0" dirty="0">
                <a:solidFill>
                  <a:schemeClr val="accent1">
                    <a:lumMod val="75000"/>
                  </a:schemeClr>
                </a:solidFill>
              </a:rPr>
              <a:t>Inverse kinematics (IK)</a:t>
            </a:r>
            <a:endParaRPr lang="de-AT" sz="3200" b="0" dirty="0">
              <a:solidFill>
                <a:schemeClr val="accent1">
                  <a:lumMod val="75000"/>
                </a:schemeClr>
              </a:solidFill>
            </a:endParaRPr>
          </a:p>
        </p:txBody>
      </p:sp>
    </p:spTree>
    <p:extLst>
      <p:ext uri="{BB962C8B-B14F-4D97-AF65-F5344CB8AC3E}">
        <p14:creationId xmlns:p14="http://schemas.microsoft.com/office/powerpoint/2010/main" val="51151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(inverse kinematics with different settings)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58DF9E6-DEEE-4972-8698-997CC25EA1C6}"/>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D1852FD-6E86-45DF-A714-00F83822205F}"/>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193260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484C83AB-4F01-4811-A5BC-3392F6031FC7}"/>
              </a:ext>
            </a:extLst>
          </p:cNvPr>
          <p:cNvSpPr>
            <a:spLocks noGrp="1"/>
          </p:cNvSpPr>
          <p:nvPr>
            <p:ph type="body" sz="quarter" idx="10"/>
          </p:nvPr>
        </p:nvSpPr>
        <p:spPr>
          <a:xfrm>
            <a:off x="1020934" y="1740643"/>
            <a:ext cx="9357506" cy="4036044"/>
          </a:xfrm>
        </p:spPr>
        <p:txBody>
          <a:bodyPr>
            <a:normAutofit fontScale="55000" lnSpcReduction="20000"/>
          </a:bodyPr>
          <a:lstStyle/>
          <a:p>
            <a:pPr>
              <a:lnSpc>
                <a:spcPct val="200000"/>
              </a:lnSpc>
            </a:pPr>
            <a:r>
              <a:rPr lang="en-US" dirty="0"/>
              <a:t>How do marker weights change scale factors? </a:t>
            </a:r>
          </a:p>
          <a:p>
            <a:pPr>
              <a:lnSpc>
                <a:spcPct val="200000"/>
              </a:lnSpc>
            </a:pPr>
            <a:r>
              <a:rPr lang="en-US" dirty="0"/>
              <a:t>What are, approximately, total, RMS, and maximum marker errors, after inverse kinematics?</a:t>
            </a:r>
          </a:p>
          <a:p>
            <a:pPr>
              <a:lnSpc>
                <a:spcPct val="200000"/>
              </a:lnSpc>
            </a:pPr>
            <a:r>
              <a:rPr lang="en-US" dirty="0"/>
              <a:t>Plot hip, knee, and ankle angles</a:t>
            </a:r>
          </a:p>
          <a:p>
            <a:pPr>
              <a:lnSpc>
                <a:spcPct val="200000"/>
              </a:lnSpc>
            </a:pPr>
            <a:r>
              <a:rPr lang="en-US" dirty="0"/>
              <a:t>What is the peak hip flexion angle during sprinting?</a:t>
            </a:r>
          </a:p>
          <a:p>
            <a:pPr>
              <a:lnSpc>
                <a:spcPct val="200000"/>
              </a:lnSpc>
            </a:pPr>
            <a:r>
              <a:rPr lang="en-US" dirty="0"/>
              <a:t>What is the peak knee flexion angle during sprinting?</a:t>
            </a:r>
          </a:p>
          <a:p>
            <a:pPr>
              <a:lnSpc>
                <a:spcPct val="200000"/>
              </a:lnSpc>
            </a:pPr>
            <a:r>
              <a:rPr lang="en-US" dirty="0"/>
              <a:t>What is the peak ankle plantarflexion angle during sprinting?</a:t>
            </a:r>
          </a:p>
          <a:p>
            <a:pPr>
              <a:lnSpc>
                <a:spcPct val="200000"/>
              </a:lnSpc>
            </a:pPr>
            <a:r>
              <a:rPr lang="en-US" dirty="0"/>
              <a:t>How can you increase the trust on your results?</a:t>
            </a:r>
          </a:p>
        </p:txBody>
      </p:sp>
    </p:spTree>
    <p:extLst>
      <p:ext uri="{BB962C8B-B14F-4D97-AF65-F5344CB8AC3E}">
        <p14:creationId xmlns:p14="http://schemas.microsoft.com/office/powerpoint/2010/main" val="7304923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56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Rectangle 17">
            <a:extLst>
              <a:ext uri="{FF2B5EF4-FFF2-40B4-BE49-F238E27FC236}">
                <a16:creationId xmlns:a16="http://schemas.microsoft.com/office/drawing/2014/main" id="{E26A87DF-542C-4C1C-98C0-C0BAA540CA04}"/>
              </a:ext>
            </a:extLst>
          </p:cNvPr>
          <p:cNvSpPr txBox="1">
            <a:spLocks noChangeArrowheads="1"/>
          </p:cNvSpPr>
          <p:nvPr/>
        </p:nvSpPr>
        <p:spPr>
          <a:xfrm>
            <a:off x="1919536" y="1412777"/>
            <a:ext cx="8280920" cy="4918075"/>
          </a:xfrm>
          <a:prstGeom prst="rect">
            <a:avLst/>
          </a:prstGeom>
          <a:noFill/>
        </p:spPr>
        <p:txBody>
          <a:bodyPr vert="horz" lIns="92075" tIns="46038" rIns="92075" bIns="460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The tendency of a load to produce a rotation (not a translation!)</a:t>
            </a:r>
          </a:p>
          <a:p>
            <a:endParaRPr lang="en-US" sz="2400"/>
          </a:p>
          <a:p>
            <a:endParaRPr lang="en-US" sz="2400"/>
          </a:p>
          <a:p>
            <a:endParaRPr lang="en-AU" sz="1400" i="1">
              <a:latin typeface="Times New Roman" pitchFamily="18" charset="0"/>
              <a:cs typeface="Times New Roman" pitchFamily="18" charset="0"/>
            </a:endParaRPr>
          </a:p>
          <a:p>
            <a:endParaRPr lang="en-AU" sz="3600" i="1">
              <a:latin typeface="Times New Roman" pitchFamily="18" charset="0"/>
              <a:cs typeface="Times New Roman" pitchFamily="18" charset="0"/>
            </a:endParaRPr>
          </a:p>
          <a:p>
            <a:r>
              <a:rPr lang="el-GR" sz="3600" i="1">
                <a:latin typeface="Times New Roman" pitchFamily="18" charset="0"/>
                <a:cs typeface="Times New Roman" pitchFamily="18" charset="0"/>
              </a:rPr>
              <a:t>τ</a:t>
            </a:r>
            <a:r>
              <a:rPr lang="en-AU" sz="2400">
                <a:cs typeface="Arial" charset="0"/>
              </a:rPr>
              <a:t> or </a:t>
            </a:r>
            <a:r>
              <a:rPr lang="en-US" sz="2400" i="1">
                <a:latin typeface="Times New Roman" pitchFamily="18" charset="0"/>
              </a:rPr>
              <a:t>M</a:t>
            </a:r>
            <a:r>
              <a:rPr lang="en-US" sz="2400"/>
              <a:t> is the cross product of the  </a:t>
            </a:r>
          </a:p>
          <a:p>
            <a:pPr marL="539750" lvl="1" indent="-360363"/>
            <a:r>
              <a:rPr lang="en-US"/>
              <a:t>Applied force (</a:t>
            </a:r>
            <a:r>
              <a:rPr lang="en-US" i="1">
                <a:latin typeface="Times New Roman" pitchFamily="18" charset="0"/>
              </a:rPr>
              <a:t>F</a:t>
            </a:r>
            <a:r>
              <a:rPr lang="en-US"/>
              <a:t>)</a:t>
            </a:r>
          </a:p>
          <a:p>
            <a:pPr marL="539750" lvl="1" indent="-360363"/>
            <a:r>
              <a:rPr lang="en-US"/>
              <a:t>Moment arm (</a:t>
            </a:r>
            <a:r>
              <a:rPr lang="en-US" i="1">
                <a:latin typeface="Times New Roman" pitchFamily="18" charset="0"/>
              </a:rPr>
              <a:t>r</a:t>
            </a:r>
            <a:r>
              <a:rPr lang="en-US"/>
              <a:t>): shortest distance </a:t>
            </a:r>
            <a:br>
              <a:rPr lang="en-US"/>
            </a:br>
            <a:r>
              <a:rPr lang="en-US"/>
              <a:t>between the line of force and</a:t>
            </a:r>
            <a:br>
              <a:rPr lang="en-US"/>
            </a:br>
            <a:r>
              <a:rPr lang="en-US"/>
              <a:t>the axis of rotation</a:t>
            </a:r>
            <a:endParaRPr lang="en-AU" dirty="0"/>
          </a:p>
        </p:txBody>
      </p:sp>
      <p:sp>
        <p:nvSpPr>
          <p:cNvPr id="8" name="Text Box 18">
            <a:extLst>
              <a:ext uri="{FF2B5EF4-FFF2-40B4-BE49-F238E27FC236}">
                <a16:creationId xmlns:a16="http://schemas.microsoft.com/office/drawing/2014/main" id="{0B9C608B-54A3-428F-A6CD-9237EA10F00A}"/>
              </a:ext>
            </a:extLst>
          </p:cNvPr>
          <p:cNvSpPr txBox="1">
            <a:spLocks noChangeArrowheads="1"/>
          </p:cNvSpPr>
          <p:nvPr/>
        </p:nvSpPr>
        <p:spPr bwMode="auto">
          <a:xfrm>
            <a:off x="4961804" y="2422630"/>
            <a:ext cx="2232248" cy="646331"/>
          </a:xfrm>
          <a:prstGeom prst="rect">
            <a:avLst/>
          </a:prstGeom>
          <a:noFill/>
          <a:ln w="12700">
            <a:noFill/>
            <a:miter lim="800000"/>
            <a:headEnd type="none" w="sm" len="sm"/>
            <a:tailEnd type="none" w="sm" len="sm"/>
          </a:ln>
        </p:spPr>
        <p:txBody>
          <a:bodyPr wrap="square">
            <a:spAutoFit/>
          </a:bodyPr>
          <a:lstStyle/>
          <a:p>
            <a:pPr defTabSz="762000" eaLnBrk="0" hangingPunct="0"/>
            <a:r>
              <a:rPr lang="en-AU" sz="3600" b="1" i="1" dirty="0">
                <a:solidFill>
                  <a:srgbClr val="1F1F1F"/>
                </a:solidFill>
                <a:latin typeface="Times New Roman" pitchFamily="18" charset="0"/>
                <a:sym typeface="Symbol" pitchFamily="18" charset="2"/>
              </a:rPr>
              <a:t>M </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F </a:t>
            </a:r>
            <a:r>
              <a:rPr lang="en-AU" sz="3600" b="1" dirty="0">
                <a:solidFill>
                  <a:srgbClr val="1F1F1F"/>
                </a:solidFill>
                <a:latin typeface="Times New Roman" pitchFamily="18" charset="0"/>
                <a:sym typeface="Symbol" pitchFamily="18" charset="2"/>
              </a:rPr>
              <a:t></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r</a:t>
            </a:r>
            <a:endParaRPr lang="en-AU" sz="3600" i="1" dirty="0">
              <a:solidFill>
                <a:srgbClr val="1F1F1F"/>
              </a:solidFill>
              <a:sym typeface="Symbol" pitchFamily="18" charset="2"/>
            </a:endParaRPr>
          </a:p>
        </p:txBody>
      </p:sp>
      <p:pic>
        <p:nvPicPr>
          <p:cNvPr id="9" name="Picture 8">
            <a:extLst>
              <a:ext uri="{FF2B5EF4-FFF2-40B4-BE49-F238E27FC236}">
                <a16:creationId xmlns:a16="http://schemas.microsoft.com/office/drawing/2014/main" id="{78609565-94EB-4BEE-8D3A-D5116F91D1E1}"/>
              </a:ext>
            </a:extLst>
          </p:cNvPr>
          <p:cNvPicPr>
            <a:picLocks noChangeAspect="1"/>
          </p:cNvPicPr>
          <p:nvPr/>
        </p:nvPicPr>
        <p:blipFill>
          <a:blip r:embed="rId2"/>
          <a:stretch>
            <a:fillRect/>
          </a:stretch>
        </p:blipFill>
        <p:spPr>
          <a:xfrm>
            <a:off x="6907247" y="3260962"/>
            <a:ext cx="3466600" cy="3264382"/>
          </a:xfrm>
          <a:prstGeom prst="rect">
            <a:avLst/>
          </a:prstGeom>
        </p:spPr>
      </p:pic>
    </p:spTree>
    <p:extLst>
      <p:ext uri="{BB962C8B-B14F-4D97-AF65-F5344CB8AC3E}">
        <p14:creationId xmlns:p14="http://schemas.microsoft.com/office/powerpoint/2010/main" val="4187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57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 name="Picture 9">
            <a:extLst>
              <a:ext uri="{FF2B5EF4-FFF2-40B4-BE49-F238E27FC236}">
                <a16:creationId xmlns:a16="http://schemas.microsoft.com/office/drawing/2014/main" id="{8C7A3183-C10D-466C-86E5-2F6404F60D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4440" y="1998103"/>
            <a:ext cx="6263119" cy="3921434"/>
          </a:xfrm>
          <a:prstGeom prst="rect">
            <a:avLst/>
          </a:prstGeom>
        </p:spPr>
      </p:pic>
    </p:spTree>
    <p:extLst>
      <p:ext uri="{BB962C8B-B14F-4D97-AF65-F5344CB8AC3E}">
        <p14:creationId xmlns:p14="http://schemas.microsoft.com/office/powerpoint/2010/main" val="3836645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(inverse dynamics)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58DF9E6-DEEE-4972-8698-997CC25EA1C6}"/>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D1852FD-6E86-45DF-A714-00F83822205F}"/>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139025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8F0C8953-46D2-460B-8AA9-FB1351130583}"/>
              </a:ext>
            </a:extLst>
          </p:cNvPr>
          <p:cNvSpPr>
            <a:spLocks noGrp="1"/>
          </p:cNvSpPr>
          <p:nvPr>
            <p:ph type="body" sz="quarter" idx="10"/>
          </p:nvPr>
        </p:nvSpPr>
        <p:spPr>
          <a:xfrm>
            <a:off x="1020934" y="1740643"/>
            <a:ext cx="9357506" cy="4036044"/>
          </a:xfrm>
        </p:spPr>
        <p:txBody>
          <a:bodyPr>
            <a:normAutofit/>
          </a:bodyPr>
          <a:lstStyle/>
          <a:p>
            <a:pPr>
              <a:lnSpc>
                <a:spcPct val="200000"/>
              </a:lnSpc>
            </a:pPr>
            <a:r>
              <a:rPr lang="en-US" dirty="0"/>
              <a:t>How much is the peak </a:t>
            </a:r>
            <a:r>
              <a:rPr lang="en-US" dirty="0" err="1"/>
              <a:t>grf</a:t>
            </a:r>
            <a:r>
              <a:rPr lang="en-US" dirty="0"/>
              <a:t> relative to participant bodyweight?</a:t>
            </a:r>
          </a:p>
          <a:p>
            <a:pPr>
              <a:lnSpc>
                <a:spcPct val="200000"/>
              </a:lnSpc>
            </a:pPr>
            <a:r>
              <a:rPr lang="en-US" dirty="0"/>
              <a:t>What are the peak plantar flexion moment?</a:t>
            </a:r>
          </a:p>
          <a:p>
            <a:pPr>
              <a:lnSpc>
                <a:spcPct val="200000"/>
              </a:lnSpc>
            </a:pPr>
            <a:r>
              <a:rPr lang="en-US" dirty="0"/>
              <a:t>Why is the left ankle moment so much smaller compared with right?</a:t>
            </a:r>
          </a:p>
        </p:txBody>
      </p:sp>
    </p:spTree>
    <p:extLst>
      <p:ext uri="{BB962C8B-B14F-4D97-AF65-F5344CB8AC3E}">
        <p14:creationId xmlns:p14="http://schemas.microsoft.com/office/powerpoint/2010/main" val="1404447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6</a:t>
            </a:fld>
            <a:endParaRPr lang="de-AT" dirty="0"/>
          </a:p>
        </p:txBody>
      </p:sp>
      <p:pic>
        <p:nvPicPr>
          <p:cNvPr id="7" name="Picture 6">
            <a:extLst>
              <a:ext uri="{FF2B5EF4-FFF2-40B4-BE49-F238E27FC236}">
                <a16:creationId xmlns:a16="http://schemas.microsoft.com/office/drawing/2014/main" id="{8763A03F-FB6A-4E95-971D-86BECF7BD341}"/>
              </a:ext>
            </a:extLst>
          </p:cNvPr>
          <p:cNvPicPr>
            <a:picLocks noChangeAspect="1"/>
          </p:cNvPicPr>
          <p:nvPr/>
        </p:nvPicPr>
        <p:blipFill rotWithShape="1">
          <a:blip r:embed="rId3"/>
          <a:srcRect b="32506"/>
          <a:stretch/>
        </p:blipFill>
        <p:spPr>
          <a:xfrm>
            <a:off x="451082" y="3649610"/>
            <a:ext cx="5037622" cy="2537212"/>
          </a:xfrm>
          <a:prstGeom prst="rect">
            <a:avLst/>
          </a:prstGeom>
        </p:spPr>
      </p:pic>
      <p:pic>
        <p:nvPicPr>
          <p:cNvPr id="8" name="Picture 7">
            <a:extLst>
              <a:ext uri="{FF2B5EF4-FFF2-40B4-BE49-F238E27FC236}">
                <a16:creationId xmlns:a16="http://schemas.microsoft.com/office/drawing/2014/main" id="{DB59A266-0C9D-4075-82AE-FB544BA59E02}"/>
              </a:ext>
            </a:extLst>
          </p:cNvPr>
          <p:cNvPicPr>
            <a:picLocks noChangeAspect="1"/>
          </p:cNvPicPr>
          <p:nvPr/>
        </p:nvPicPr>
        <p:blipFill>
          <a:blip r:embed="rId4"/>
          <a:stretch>
            <a:fillRect/>
          </a:stretch>
        </p:blipFill>
        <p:spPr>
          <a:xfrm>
            <a:off x="6505524" y="1371938"/>
            <a:ext cx="5306278" cy="4287191"/>
          </a:xfrm>
          <a:prstGeom prst="rect">
            <a:avLst/>
          </a:prstGeom>
        </p:spPr>
      </p:pic>
      <p:sp>
        <p:nvSpPr>
          <p:cNvPr id="9" name="Rectangle 8">
            <a:extLst>
              <a:ext uri="{FF2B5EF4-FFF2-40B4-BE49-F238E27FC236}">
                <a16:creationId xmlns:a16="http://schemas.microsoft.com/office/drawing/2014/main" id="{2D706619-E415-47CD-A3B0-04AE126F7C5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10" name="Picture 2" descr="Dr.-Ing. Peter Westerhoff – Technologie Scout – WOM World of ...">
            <a:extLst>
              <a:ext uri="{FF2B5EF4-FFF2-40B4-BE49-F238E27FC236}">
                <a16:creationId xmlns:a16="http://schemas.microsoft.com/office/drawing/2014/main" id="{C2A8EDE6-0C9E-460D-BF48-6C06E78360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082" y="290411"/>
            <a:ext cx="868206" cy="8682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jwi.charite.de/fileadmin/user_upload/microsites/m_cc09/jwi/Mitarbeiter/JWI/Bergmann_Georg-297x337.png">
            <a:extLst>
              <a:ext uri="{FF2B5EF4-FFF2-40B4-BE49-F238E27FC236}">
                <a16:creationId xmlns:a16="http://schemas.microsoft.com/office/drawing/2014/main" id="{13F7BAF8-6E9B-48C1-BEB2-B848054939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7319" y="290412"/>
            <a:ext cx="766762" cy="8700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43576FC-D0B9-4261-9E4D-4ACEEE7418FC}"/>
              </a:ext>
            </a:extLst>
          </p:cNvPr>
          <p:cNvPicPr>
            <a:picLocks noChangeAspect="1"/>
          </p:cNvPicPr>
          <p:nvPr/>
        </p:nvPicPr>
        <p:blipFill>
          <a:blip r:embed="rId7"/>
          <a:stretch>
            <a:fillRect/>
          </a:stretch>
        </p:blipFill>
        <p:spPr>
          <a:xfrm>
            <a:off x="451082" y="1306202"/>
            <a:ext cx="5037622" cy="2209332"/>
          </a:xfrm>
          <a:prstGeom prst="rect">
            <a:avLst/>
          </a:prstGeom>
        </p:spPr>
      </p:pic>
    </p:spTree>
    <p:extLst>
      <p:ext uri="{BB962C8B-B14F-4D97-AF65-F5344CB8AC3E}">
        <p14:creationId xmlns:p14="http://schemas.microsoft.com/office/powerpoint/2010/main" val="3289073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8F0C8953-46D2-460B-8AA9-FB1351130583}"/>
              </a:ext>
            </a:extLst>
          </p:cNvPr>
          <p:cNvSpPr>
            <a:spLocks noGrp="1"/>
          </p:cNvSpPr>
          <p:nvPr>
            <p:ph type="body" sz="quarter" idx="10"/>
          </p:nvPr>
        </p:nvSpPr>
        <p:spPr>
          <a:xfrm>
            <a:off x="1020934" y="1740643"/>
            <a:ext cx="9357506" cy="4036044"/>
          </a:xfrm>
        </p:spPr>
        <p:txBody>
          <a:bodyPr>
            <a:normAutofit/>
          </a:bodyPr>
          <a:lstStyle/>
          <a:p>
            <a:pPr>
              <a:lnSpc>
                <a:spcPct val="200000"/>
              </a:lnSpc>
            </a:pPr>
            <a:r>
              <a:rPr lang="en-US" dirty="0"/>
              <a:t>What are the peak plantar flexion moment?</a:t>
            </a:r>
          </a:p>
          <a:p>
            <a:pPr>
              <a:lnSpc>
                <a:spcPct val="200000"/>
              </a:lnSpc>
            </a:pPr>
            <a:r>
              <a:rPr lang="en-US" dirty="0"/>
              <a:t>Why is the left ankle moment so much smaller compared with right?</a:t>
            </a:r>
          </a:p>
        </p:txBody>
      </p:sp>
    </p:spTree>
    <p:extLst>
      <p:ext uri="{BB962C8B-B14F-4D97-AF65-F5344CB8AC3E}">
        <p14:creationId xmlns:p14="http://schemas.microsoft.com/office/powerpoint/2010/main" val="35048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Set-up files matter</a:t>
            </a:r>
          </a:p>
        </p:txBody>
      </p:sp>
      <p:sp>
        <p:nvSpPr>
          <p:cNvPr id="4" name="Slide Number Placeholder 3"/>
          <p:cNvSpPr>
            <a:spLocks noGrp="1"/>
          </p:cNvSpPr>
          <p:nvPr>
            <p:ph type="sldNum" sz="quarter" idx="4"/>
          </p:nvPr>
        </p:nvSpPr>
        <p:spPr/>
        <p:txBody>
          <a:bodyPr/>
          <a:lstStyle/>
          <a:p>
            <a:fld id="{C35489C1-6B33-4937-9006-E5F93C9ADEC8}" type="slidenum">
              <a:rPr lang="de-AT" smtClean="0"/>
              <a:pPr/>
              <a:t>61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8" name="Picture 7">
            <a:extLst>
              <a:ext uri="{FF2B5EF4-FFF2-40B4-BE49-F238E27FC236}">
                <a16:creationId xmlns:a16="http://schemas.microsoft.com/office/drawing/2014/main" id="{85DEBE63-71DD-453F-A157-10CC88A4BC56}"/>
              </a:ext>
            </a:extLst>
          </p:cNvPr>
          <p:cNvPicPr>
            <a:picLocks noChangeAspect="1"/>
          </p:cNvPicPr>
          <p:nvPr/>
        </p:nvPicPr>
        <p:blipFill>
          <a:blip r:embed="rId2"/>
          <a:stretch>
            <a:fillRect/>
          </a:stretch>
        </p:blipFill>
        <p:spPr>
          <a:xfrm>
            <a:off x="1352081" y="1737467"/>
            <a:ext cx="8793480" cy="4463169"/>
          </a:xfrm>
          <a:prstGeom prst="rect">
            <a:avLst/>
          </a:prstGeom>
        </p:spPr>
      </p:pic>
    </p:spTree>
    <p:extLst>
      <p:ext uri="{BB962C8B-B14F-4D97-AF65-F5344CB8AC3E}">
        <p14:creationId xmlns:p14="http://schemas.microsoft.com/office/powerpoint/2010/main" val="26184558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8F0C8953-46D2-460B-8AA9-FB1351130583}"/>
              </a:ext>
            </a:extLst>
          </p:cNvPr>
          <p:cNvSpPr>
            <a:spLocks noGrp="1"/>
          </p:cNvSpPr>
          <p:nvPr>
            <p:ph type="body" sz="quarter" idx="10"/>
          </p:nvPr>
        </p:nvSpPr>
        <p:spPr>
          <a:xfrm>
            <a:off x="1020934" y="1740643"/>
            <a:ext cx="9357506" cy="4036044"/>
          </a:xfrm>
        </p:spPr>
        <p:txBody>
          <a:bodyPr>
            <a:normAutofit/>
          </a:bodyPr>
          <a:lstStyle/>
          <a:p>
            <a:pPr>
              <a:lnSpc>
                <a:spcPct val="200000"/>
              </a:lnSpc>
            </a:pPr>
            <a:r>
              <a:rPr lang="en-US" dirty="0"/>
              <a:t>What are the peak plantar flexion moment?</a:t>
            </a:r>
          </a:p>
          <a:p>
            <a:pPr>
              <a:lnSpc>
                <a:spcPct val="200000"/>
              </a:lnSpc>
            </a:pPr>
            <a:r>
              <a:rPr lang="en-US" dirty="0"/>
              <a:t>Why is the left ankle moment so much smaller compared with right?</a:t>
            </a:r>
          </a:p>
        </p:txBody>
      </p:sp>
    </p:spTree>
    <p:extLst>
      <p:ext uri="{BB962C8B-B14F-4D97-AF65-F5344CB8AC3E}">
        <p14:creationId xmlns:p14="http://schemas.microsoft.com/office/powerpoint/2010/main" val="3459639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63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5128" name="Picture 8" descr="Surprise gift box">
            <a:extLst>
              <a:ext uri="{FF2B5EF4-FFF2-40B4-BE49-F238E27FC236}">
                <a16:creationId xmlns:a16="http://schemas.microsoft.com/office/drawing/2014/main" id="{2EA6888B-595F-4651-A9FE-DB2F05E81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6139" y="1417324"/>
            <a:ext cx="4005469" cy="402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8073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Residual reduction analysis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5122" name="Picture 2" descr="Residual waste in Germany has nearly halved in 35 years | Umweltbundesamt">
            <a:extLst>
              <a:ext uri="{FF2B5EF4-FFF2-40B4-BE49-F238E27FC236}">
                <a16:creationId xmlns:a16="http://schemas.microsoft.com/office/drawing/2014/main" id="{7F398EBB-EF1C-4953-815A-1082CDD37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938" y="2366010"/>
            <a:ext cx="2667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raph Reduce Vector Images (over 1,300)">
            <a:extLst>
              <a:ext uri="{FF2B5EF4-FFF2-40B4-BE49-F238E27FC236}">
                <a16:creationId xmlns:a16="http://schemas.microsoft.com/office/drawing/2014/main" id="{8DFF4EA1-9BBF-40D8-9212-9566E29AD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174" y="2124416"/>
            <a:ext cx="3609405" cy="21656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analysis Icon - Free PNG &amp; SVG 46946 - Noun Project">
            <a:extLst>
              <a:ext uri="{FF2B5EF4-FFF2-40B4-BE49-F238E27FC236}">
                <a16:creationId xmlns:a16="http://schemas.microsoft.com/office/drawing/2014/main" id="{532BEA40-97FA-4EEB-82A9-E6855D85E6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5181" y="1889760"/>
            <a:ext cx="2667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849DBBA-9C98-4DC8-8FD8-45159D8652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362944" flipH="1">
            <a:off x="3968903" y="2855055"/>
            <a:ext cx="958542" cy="308683"/>
          </a:xfrm>
          <a:prstGeom prst="rect">
            <a:avLst/>
          </a:prstGeom>
        </p:spPr>
      </p:pic>
      <p:pic>
        <p:nvPicPr>
          <p:cNvPr id="17" name="Picture 16">
            <a:extLst>
              <a:ext uri="{FF2B5EF4-FFF2-40B4-BE49-F238E27FC236}">
                <a16:creationId xmlns:a16="http://schemas.microsoft.com/office/drawing/2014/main" id="{1DAF9EA9-13D4-4B98-AC0E-2363DB3EF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362944" flipH="1">
            <a:off x="7578309" y="2806371"/>
            <a:ext cx="958542" cy="308683"/>
          </a:xfrm>
          <a:prstGeom prst="rect">
            <a:avLst/>
          </a:prstGeom>
        </p:spPr>
      </p:pic>
      <p:pic>
        <p:nvPicPr>
          <p:cNvPr id="18" name="Picture 17">
            <a:extLst>
              <a:ext uri="{FF2B5EF4-FFF2-40B4-BE49-F238E27FC236}">
                <a16:creationId xmlns:a16="http://schemas.microsoft.com/office/drawing/2014/main" id="{CD336D3F-DF5A-4C1D-A1DD-F9E95823E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223756" flipH="1">
            <a:off x="3206165" y="4835522"/>
            <a:ext cx="5595359" cy="1267726"/>
          </a:xfrm>
          <a:prstGeom prst="rect">
            <a:avLst/>
          </a:prstGeom>
        </p:spPr>
      </p:pic>
    </p:spTree>
    <p:extLst>
      <p:ext uri="{BB962C8B-B14F-4D97-AF65-F5344CB8AC3E}">
        <p14:creationId xmlns:p14="http://schemas.microsoft.com/office/powerpoint/2010/main" val="505686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Inverse dynamics leads to residuals forces / moments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3" name="Picture 2">
            <a:extLst>
              <a:ext uri="{FF2B5EF4-FFF2-40B4-BE49-F238E27FC236}">
                <a16:creationId xmlns:a16="http://schemas.microsoft.com/office/drawing/2014/main" id="{3D2E5FED-0BF4-4807-9434-9CE91ADB691E}"/>
              </a:ext>
            </a:extLst>
          </p:cNvPr>
          <p:cNvPicPr>
            <a:picLocks noChangeAspect="1"/>
          </p:cNvPicPr>
          <p:nvPr/>
        </p:nvPicPr>
        <p:blipFill>
          <a:blip r:embed="rId2"/>
          <a:stretch>
            <a:fillRect/>
          </a:stretch>
        </p:blipFill>
        <p:spPr>
          <a:xfrm>
            <a:off x="477042" y="1714499"/>
            <a:ext cx="3406593" cy="3977640"/>
          </a:xfrm>
          <a:prstGeom prst="rect">
            <a:avLst/>
          </a:prstGeom>
        </p:spPr>
      </p:pic>
      <p:pic>
        <p:nvPicPr>
          <p:cNvPr id="5" name="Picture 4">
            <a:extLst>
              <a:ext uri="{FF2B5EF4-FFF2-40B4-BE49-F238E27FC236}">
                <a16:creationId xmlns:a16="http://schemas.microsoft.com/office/drawing/2014/main" id="{E6382FD5-D50C-4FF2-8046-6A8DF687C4BD}"/>
              </a:ext>
            </a:extLst>
          </p:cNvPr>
          <p:cNvPicPr>
            <a:picLocks noChangeAspect="1"/>
          </p:cNvPicPr>
          <p:nvPr/>
        </p:nvPicPr>
        <p:blipFill>
          <a:blip r:embed="rId3"/>
          <a:stretch>
            <a:fillRect/>
          </a:stretch>
        </p:blipFill>
        <p:spPr>
          <a:xfrm>
            <a:off x="7048500" y="1623011"/>
            <a:ext cx="4888112" cy="4160617"/>
          </a:xfrm>
          <a:prstGeom prst="rect">
            <a:avLst/>
          </a:prstGeom>
        </p:spPr>
      </p:pic>
    </p:spTree>
    <p:extLst>
      <p:ext uri="{BB962C8B-B14F-4D97-AF65-F5344CB8AC3E}">
        <p14:creationId xmlns:p14="http://schemas.microsoft.com/office/powerpoint/2010/main" val="212519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RRA tool minimizes these residuals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2050" name="Picture 2" descr="SimTK: Chand's Simulations: Documents">
            <a:extLst>
              <a:ext uri="{FF2B5EF4-FFF2-40B4-BE49-F238E27FC236}">
                <a16:creationId xmlns:a16="http://schemas.microsoft.com/office/drawing/2014/main" id="{478F67A2-6FEA-40DE-8DA3-540D85A60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183" y="1594942"/>
            <a:ext cx="9525000" cy="4080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1009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67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3074" name="Picture 2" descr="Why Kids Get Bored at School—and How to Help">
            <a:extLst>
              <a:ext uri="{FF2B5EF4-FFF2-40B4-BE49-F238E27FC236}">
                <a16:creationId xmlns:a16="http://schemas.microsoft.com/office/drawing/2014/main" id="{C4E4703A-E689-4FB3-A0AE-2FD696FEF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410" y="1533321"/>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y Kids Get Bored at School—and How to Help">
            <a:extLst>
              <a:ext uri="{FF2B5EF4-FFF2-40B4-BE49-F238E27FC236}">
                <a16:creationId xmlns:a16="http://schemas.microsoft.com/office/drawing/2014/main" id="{EB425378-BA7F-4116-91B5-7DBB9F9D4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0670" y="1876221"/>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Why Kids Get Bored at School—and How to Help">
            <a:extLst>
              <a:ext uri="{FF2B5EF4-FFF2-40B4-BE49-F238E27FC236}">
                <a16:creationId xmlns:a16="http://schemas.microsoft.com/office/drawing/2014/main" id="{5A533A32-2CEB-461F-99C7-60CE7ABF7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7070" y="3217341"/>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Why Kids Get Bored at School—and How to Help">
            <a:extLst>
              <a:ext uri="{FF2B5EF4-FFF2-40B4-BE49-F238E27FC236}">
                <a16:creationId xmlns:a16="http://schemas.microsoft.com/office/drawing/2014/main" id="{9D657A4C-4685-447D-81B4-1A906468F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6130" y="3148761"/>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Why Kids Get Bored at School—and How to Help">
            <a:extLst>
              <a:ext uri="{FF2B5EF4-FFF2-40B4-BE49-F238E27FC236}">
                <a16:creationId xmlns:a16="http://schemas.microsoft.com/office/drawing/2014/main" id="{B25192D3-81B2-460F-85F0-8A8EED966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570" y="1004683"/>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Why Kids Get Bored at School—and How to Help">
            <a:extLst>
              <a:ext uri="{FF2B5EF4-FFF2-40B4-BE49-F238E27FC236}">
                <a16:creationId xmlns:a16="http://schemas.microsoft.com/office/drawing/2014/main" id="{6AD882CA-389F-4687-A196-C224CFD4B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 y="2281039"/>
            <a:ext cx="26289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97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Residual reduction analysis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extBox 6">
            <a:extLst>
              <a:ext uri="{FF2B5EF4-FFF2-40B4-BE49-F238E27FC236}">
                <a16:creationId xmlns:a16="http://schemas.microsoft.com/office/drawing/2014/main" id="{2431D2A4-8702-4463-B602-CAA40D1ABC50}"/>
              </a:ext>
            </a:extLst>
          </p:cNvPr>
          <p:cNvSpPr txBox="1"/>
          <p:nvPr/>
        </p:nvSpPr>
        <p:spPr>
          <a:xfrm>
            <a:off x="1372787" y="1921045"/>
            <a:ext cx="1318260" cy="923330"/>
          </a:xfrm>
          <a:prstGeom prst="rect">
            <a:avLst/>
          </a:prstGeom>
          <a:noFill/>
          <a:ln>
            <a:solidFill>
              <a:schemeClr val="tx1"/>
            </a:solidFill>
          </a:ln>
        </p:spPr>
        <p:txBody>
          <a:bodyPr wrap="square" rtlCol="0">
            <a:spAutoFit/>
          </a:bodyPr>
          <a:lstStyle/>
          <a:p>
            <a:pPr algn="ctr"/>
            <a:r>
              <a:rPr lang="en-GB" dirty="0"/>
              <a:t>Estimated joint kinematics</a:t>
            </a:r>
          </a:p>
        </p:txBody>
      </p:sp>
      <p:pic>
        <p:nvPicPr>
          <p:cNvPr id="1026" name="Picture 2" descr="Isaac Newton: Neliti Face of Science 005 - Breakthrough">
            <a:extLst>
              <a:ext uri="{FF2B5EF4-FFF2-40B4-BE49-F238E27FC236}">
                <a16:creationId xmlns:a16="http://schemas.microsoft.com/office/drawing/2014/main" id="{20D62844-FF36-46CB-92F8-333412147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785" y="2129547"/>
            <a:ext cx="2497455" cy="24974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uestion mark - Wiktionary, the free dictionary">
            <a:extLst>
              <a:ext uri="{FF2B5EF4-FFF2-40B4-BE49-F238E27FC236}">
                <a16:creationId xmlns:a16="http://schemas.microsoft.com/office/drawing/2014/main" id="{936089C8-FBE2-4812-BFF7-0FA45E8A1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655" y="1204834"/>
            <a:ext cx="834905" cy="8349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question mark - Wiktionary, the free dictionary">
            <a:extLst>
              <a:ext uri="{FF2B5EF4-FFF2-40B4-BE49-F238E27FC236}">
                <a16:creationId xmlns:a16="http://schemas.microsoft.com/office/drawing/2014/main" id="{3337FCF6-F989-4E73-A15E-2E1B38FB5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1093" y="1204833"/>
            <a:ext cx="834905" cy="83490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6E619179-0956-43BD-9A78-E303A271E826}"/>
              </a:ext>
            </a:extLst>
          </p:cNvPr>
          <p:cNvCxnSpPr>
            <a:cxnSpLocks/>
            <a:stCxn id="7" idx="3"/>
          </p:cNvCxnSpPr>
          <p:nvPr/>
        </p:nvCxnSpPr>
        <p:spPr>
          <a:xfrm flipV="1">
            <a:off x="2691047" y="2354580"/>
            <a:ext cx="12713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E0255B4-BB20-4446-A1B5-CF34F6C611F8}"/>
              </a:ext>
            </a:extLst>
          </p:cNvPr>
          <p:cNvCxnSpPr/>
          <p:nvPr/>
        </p:nvCxnSpPr>
        <p:spPr>
          <a:xfrm flipV="1">
            <a:off x="2722120" y="4517094"/>
            <a:ext cx="11265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2EBD4D8F-BFA1-4B43-9528-FB91F3751587}"/>
              </a:ext>
            </a:extLst>
          </p:cNvPr>
          <p:cNvSpPr txBox="1"/>
          <p:nvPr/>
        </p:nvSpPr>
        <p:spPr>
          <a:xfrm>
            <a:off x="1403860" y="4064491"/>
            <a:ext cx="1318260" cy="923330"/>
          </a:xfrm>
          <a:prstGeom prst="rect">
            <a:avLst/>
          </a:prstGeom>
          <a:noFill/>
          <a:ln>
            <a:solidFill>
              <a:schemeClr val="tx1"/>
            </a:solidFill>
          </a:ln>
        </p:spPr>
        <p:txBody>
          <a:bodyPr wrap="square" rtlCol="0">
            <a:spAutoFit/>
          </a:bodyPr>
          <a:lstStyle/>
          <a:p>
            <a:pPr algn="ctr"/>
            <a:r>
              <a:rPr lang="en-GB" dirty="0"/>
              <a:t>Estimated joint  moments</a:t>
            </a:r>
          </a:p>
        </p:txBody>
      </p:sp>
      <p:pic>
        <p:nvPicPr>
          <p:cNvPr id="3" name="Picture 2">
            <a:extLst>
              <a:ext uri="{FF2B5EF4-FFF2-40B4-BE49-F238E27FC236}">
                <a16:creationId xmlns:a16="http://schemas.microsoft.com/office/drawing/2014/main" id="{829FFDC6-3A1B-4E6B-913C-1128D3664534}"/>
              </a:ext>
            </a:extLst>
          </p:cNvPr>
          <p:cNvPicPr>
            <a:picLocks noChangeAspect="1"/>
          </p:cNvPicPr>
          <p:nvPr/>
        </p:nvPicPr>
        <p:blipFill>
          <a:blip r:embed="rId4"/>
          <a:stretch>
            <a:fillRect/>
          </a:stretch>
        </p:blipFill>
        <p:spPr>
          <a:xfrm>
            <a:off x="95010" y="2184153"/>
            <a:ext cx="1235804" cy="2388241"/>
          </a:xfrm>
          <a:prstGeom prst="rect">
            <a:avLst/>
          </a:prstGeom>
        </p:spPr>
      </p:pic>
      <p:grpSp>
        <p:nvGrpSpPr>
          <p:cNvPr id="5" name="Group 4">
            <a:extLst>
              <a:ext uri="{FF2B5EF4-FFF2-40B4-BE49-F238E27FC236}">
                <a16:creationId xmlns:a16="http://schemas.microsoft.com/office/drawing/2014/main" id="{577705EE-A022-4BFF-A51B-94C2340A57B9}"/>
              </a:ext>
            </a:extLst>
          </p:cNvPr>
          <p:cNvGrpSpPr/>
          <p:nvPr/>
        </p:nvGrpSpPr>
        <p:grpSpPr>
          <a:xfrm>
            <a:off x="6466944" y="2070785"/>
            <a:ext cx="4598076" cy="3406339"/>
            <a:chOff x="6479030" y="1950814"/>
            <a:chExt cx="4598076" cy="3406339"/>
          </a:xfrm>
        </p:grpSpPr>
        <p:sp>
          <p:nvSpPr>
            <p:cNvPr id="8" name="TextBox 7">
              <a:extLst>
                <a:ext uri="{FF2B5EF4-FFF2-40B4-BE49-F238E27FC236}">
                  <a16:creationId xmlns:a16="http://schemas.microsoft.com/office/drawing/2014/main" id="{45259E1A-57BF-4D53-BFB5-91F2C6A85D48}"/>
                </a:ext>
              </a:extLst>
            </p:cNvPr>
            <p:cNvSpPr txBox="1"/>
            <p:nvPr/>
          </p:nvSpPr>
          <p:spPr>
            <a:xfrm>
              <a:off x="7795978" y="1950814"/>
              <a:ext cx="1318260" cy="923330"/>
            </a:xfrm>
            <a:prstGeom prst="rect">
              <a:avLst/>
            </a:prstGeom>
            <a:noFill/>
            <a:ln>
              <a:solidFill>
                <a:schemeClr val="tx1"/>
              </a:solidFill>
            </a:ln>
          </p:spPr>
          <p:txBody>
            <a:bodyPr wrap="square" rtlCol="0">
              <a:spAutoFit/>
            </a:bodyPr>
            <a:lstStyle/>
            <a:p>
              <a:pPr algn="ctr"/>
              <a:r>
                <a:rPr lang="en-GB" dirty="0"/>
                <a:t>Adjusted joint kinematics</a:t>
              </a:r>
            </a:p>
          </p:txBody>
        </p:sp>
        <p:sp>
          <p:nvSpPr>
            <p:cNvPr id="17" name="TextBox 16">
              <a:extLst>
                <a:ext uri="{FF2B5EF4-FFF2-40B4-BE49-F238E27FC236}">
                  <a16:creationId xmlns:a16="http://schemas.microsoft.com/office/drawing/2014/main" id="{49B47038-FF38-42D5-8087-471651459E3E}"/>
                </a:ext>
              </a:extLst>
            </p:cNvPr>
            <p:cNvSpPr txBox="1"/>
            <p:nvPr/>
          </p:nvSpPr>
          <p:spPr>
            <a:xfrm>
              <a:off x="7795978" y="4064491"/>
              <a:ext cx="1318260" cy="923330"/>
            </a:xfrm>
            <a:prstGeom prst="rect">
              <a:avLst/>
            </a:prstGeom>
            <a:noFill/>
            <a:ln>
              <a:solidFill>
                <a:schemeClr val="tx1"/>
              </a:solidFill>
            </a:ln>
          </p:spPr>
          <p:txBody>
            <a:bodyPr wrap="square" rtlCol="0">
              <a:spAutoFit/>
            </a:bodyPr>
            <a:lstStyle/>
            <a:p>
              <a:pPr algn="ctr"/>
              <a:r>
                <a:rPr lang="en-GB" dirty="0"/>
                <a:t>Adjusted joint moments</a:t>
              </a:r>
            </a:p>
          </p:txBody>
        </p:sp>
        <p:cxnSp>
          <p:nvCxnSpPr>
            <p:cNvPr id="18" name="Straight Arrow Connector 17">
              <a:extLst>
                <a:ext uri="{FF2B5EF4-FFF2-40B4-BE49-F238E27FC236}">
                  <a16:creationId xmlns:a16="http://schemas.microsoft.com/office/drawing/2014/main" id="{45CF6DFA-0272-4D26-8A20-25C3154A2249}"/>
                </a:ext>
              </a:extLst>
            </p:cNvPr>
            <p:cNvCxnSpPr/>
            <p:nvPr/>
          </p:nvCxnSpPr>
          <p:spPr>
            <a:xfrm flipV="1">
              <a:off x="6502484" y="2261016"/>
              <a:ext cx="11265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BF5A2A9-BC51-40EB-87F7-203A946B5E61}"/>
                </a:ext>
              </a:extLst>
            </p:cNvPr>
            <p:cNvCxnSpPr/>
            <p:nvPr/>
          </p:nvCxnSpPr>
          <p:spPr>
            <a:xfrm flipV="1">
              <a:off x="6479030" y="4455576"/>
              <a:ext cx="11265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5857A9D-8EF3-4500-8062-114C813C25C5}"/>
                </a:ext>
              </a:extLst>
            </p:cNvPr>
            <p:cNvSpPr txBox="1"/>
            <p:nvPr/>
          </p:nvSpPr>
          <p:spPr>
            <a:xfrm>
              <a:off x="9758846" y="4710822"/>
              <a:ext cx="1318260" cy="646331"/>
            </a:xfrm>
            <a:prstGeom prst="rect">
              <a:avLst/>
            </a:prstGeom>
            <a:noFill/>
            <a:ln>
              <a:noFill/>
            </a:ln>
          </p:spPr>
          <p:txBody>
            <a:bodyPr wrap="square" rtlCol="0">
              <a:spAutoFit/>
            </a:bodyPr>
            <a:lstStyle/>
            <a:p>
              <a:pPr algn="ctr"/>
              <a:r>
                <a:rPr lang="en-GB" dirty="0"/>
                <a:t>Adjusted model</a:t>
              </a:r>
            </a:p>
          </p:txBody>
        </p:sp>
        <p:pic>
          <p:nvPicPr>
            <p:cNvPr id="22" name="Picture 21">
              <a:extLst>
                <a:ext uri="{FF2B5EF4-FFF2-40B4-BE49-F238E27FC236}">
                  <a16:creationId xmlns:a16="http://schemas.microsoft.com/office/drawing/2014/main" id="{1F86E263-5D7E-4E46-B697-2E4A25F945C0}"/>
                </a:ext>
              </a:extLst>
            </p:cNvPr>
            <p:cNvPicPr>
              <a:picLocks noChangeAspect="1"/>
            </p:cNvPicPr>
            <p:nvPr/>
          </p:nvPicPr>
          <p:blipFill>
            <a:blip r:embed="rId4"/>
            <a:stretch>
              <a:fillRect/>
            </a:stretch>
          </p:blipFill>
          <p:spPr>
            <a:xfrm>
              <a:off x="9800074" y="2160294"/>
              <a:ext cx="1235804" cy="2388241"/>
            </a:xfrm>
            <a:prstGeom prst="rect">
              <a:avLst/>
            </a:prstGeom>
          </p:spPr>
        </p:pic>
      </p:grpSp>
      <p:pic>
        <p:nvPicPr>
          <p:cNvPr id="2050" name="Picture 2" descr="What is a Constraint? - Part 3 of 11 - Cabinotch® Innovative Solutions">
            <a:extLst>
              <a:ext uri="{FF2B5EF4-FFF2-40B4-BE49-F238E27FC236}">
                <a16:creationId xmlns:a16="http://schemas.microsoft.com/office/drawing/2014/main" id="{132FAC0C-A50A-4687-BB9A-84572054B8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9281" y="4977287"/>
            <a:ext cx="2143624" cy="1379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13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Constrains for force and kinematic adjustments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2050" name="Picture 2" descr="What is a Constraint? - Part 3 of 11 - Cabinotch® Innovative Solutions">
            <a:extLst>
              <a:ext uri="{FF2B5EF4-FFF2-40B4-BE49-F238E27FC236}">
                <a16:creationId xmlns:a16="http://schemas.microsoft.com/office/drawing/2014/main" id="{132FAC0C-A50A-4687-BB9A-84572054B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9281" y="4977287"/>
            <a:ext cx="2143624" cy="13790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5D104A2-4E04-4D0E-8044-9A936019FE8B}"/>
              </a:ext>
            </a:extLst>
          </p:cNvPr>
          <p:cNvPicPr>
            <a:picLocks noChangeAspect="1"/>
          </p:cNvPicPr>
          <p:nvPr/>
        </p:nvPicPr>
        <p:blipFill>
          <a:blip r:embed="rId3"/>
          <a:stretch>
            <a:fillRect/>
          </a:stretch>
        </p:blipFill>
        <p:spPr>
          <a:xfrm>
            <a:off x="8387200" y="1504742"/>
            <a:ext cx="2143624" cy="459348"/>
          </a:xfrm>
          <a:prstGeom prst="rect">
            <a:avLst/>
          </a:prstGeom>
        </p:spPr>
      </p:pic>
      <p:pic>
        <p:nvPicPr>
          <p:cNvPr id="13" name="Picture 12">
            <a:extLst>
              <a:ext uri="{FF2B5EF4-FFF2-40B4-BE49-F238E27FC236}">
                <a16:creationId xmlns:a16="http://schemas.microsoft.com/office/drawing/2014/main" id="{ECF30837-F2A6-4059-9080-BE57CACC3B4C}"/>
              </a:ext>
            </a:extLst>
          </p:cNvPr>
          <p:cNvPicPr>
            <a:picLocks noChangeAspect="1"/>
          </p:cNvPicPr>
          <p:nvPr/>
        </p:nvPicPr>
        <p:blipFill>
          <a:blip r:embed="rId4"/>
          <a:stretch>
            <a:fillRect/>
          </a:stretch>
        </p:blipFill>
        <p:spPr>
          <a:xfrm>
            <a:off x="1779120" y="1504742"/>
            <a:ext cx="2410161" cy="457264"/>
          </a:xfrm>
          <a:prstGeom prst="rect">
            <a:avLst/>
          </a:prstGeom>
        </p:spPr>
      </p:pic>
      <p:cxnSp>
        <p:nvCxnSpPr>
          <p:cNvPr id="23" name="Straight Arrow Connector 22">
            <a:extLst>
              <a:ext uri="{FF2B5EF4-FFF2-40B4-BE49-F238E27FC236}">
                <a16:creationId xmlns:a16="http://schemas.microsoft.com/office/drawing/2014/main" id="{ACFB29D8-43AA-44C5-8D5B-4EF3EB4A55A5}"/>
              </a:ext>
            </a:extLst>
          </p:cNvPr>
          <p:cNvCxnSpPr/>
          <p:nvPr/>
        </p:nvCxnSpPr>
        <p:spPr>
          <a:xfrm flipV="1">
            <a:off x="1584960" y="2953579"/>
            <a:ext cx="0" cy="48006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E8D4EA2-63A0-4D91-B492-6489799F1CFE}"/>
              </a:ext>
            </a:extLst>
          </p:cNvPr>
          <p:cNvCxnSpPr>
            <a:cxnSpLocks/>
          </p:cNvCxnSpPr>
          <p:nvPr/>
        </p:nvCxnSpPr>
        <p:spPr>
          <a:xfrm>
            <a:off x="1584960" y="4386139"/>
            <a:ext cx="0" cy="4876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2EB3C4CA-B707-41DC-AD4E-B4C6E1AB8B63}"/>
              </a:ext>
            </a:extLst>
          </p:cNvPr>
          <p:cNvSpPr txBox="1"/>
          <p:nvPr/>
        </p:nvSpPr>
        <p:spPr>
          <a:xfrm>
            <a:off x="1779119" y="2870443"/>
            <a:ext cx="4164467" cy="830997"/>
          </a:xfrm>
          <a:prstGeom prst="rect">
            <a:avLst/>
          </a:prstGeom>
          <a:noFill/>
        </p:spPr>
        <p:txBody>
          <a:bodyPr wrap="square" rtlCol="0">
            <a:spAutoFit/>
          </a:bodyPr>
          <a:lstStyle/>
          <a:p>
            <a:r>
              <a:rPr lang="en-GB" sz="2400" dirty="0"/>
              <a:t>Joint actuators </a:t>
            </a:r>
          </a:p>
          <a:p>
            <a:r>
              <a:rPr lang="en-GB" sz="2400" dirty="0"/>
              <a:t>(hip, knee, ankle, lumbar…)</a:t>
            </a:r>
          </a:p>
        </p:txBody>
      </p:sp>
      <p:sp>
        <p:nvSpPr>
          <p:cNvPr id="30" name="TextBox 29">
            <a:extLst>
              <a:ext uri="{FF2B5EF4-FFF2-40B4-BE49-F238E27FC236}">
                <a16:creationId xmlns:a16="http://schemas.microsoft.com/office/drawing/2014/main" id="{E4D414F2-0BB7-4440-B3A6-43B876279EB4}"/>
              </a:ext>
            </a:extLst>
          </p:cNvPr>
          <p:cNvSpPr txBox="1"/>
          <p:nvPr/>
        </p:nvSpPr>
        <p:spPr>
          <a:xfrm>
            <a:off x="1779119" y="4146290"/>
            <a:ext cx="4164467" cy="461665"/>
          </a:xfrm>
          <a:prstGeom prst="rect">
            <a:avLst/>
          </a:prstGeom>
          <a:noFill/>
        </p:spPr>
        <p:txBody>
          <a:bodyPr wrap="square" rtlCol="0">
            <a:spAutoFit/>
          </a:bodyPr>
          <a:lstStyle/>
          <a:p>
            <a:r>
              <a:rPr lang="en-GB" sz="2400" dirty="0"/>
              <a:t>Pelvis actuators </a:t>
            </a:r>
          </a:p>
        </p:txBody>
      </p:sp>
      <p:cxnSp>
        <p:nvCxnSpPr>
          <p:cNvPr id="31" name="Straight Arrow Connector 30">
            <a:extLst>
              <a:ext uri="{FF2B5EF4-FFF2-40B4-BE49-F238E27FC236}">
                <a16:creationId xmlns:a16="http://schemas.microsoft.com/office/drawing/2014/main" id="{A9C54F8C-510E-484E-BBF9-EAE4AB6196CD}"/>
              </a:ext>
            </a:extLst>
          </p:cNvPr>
          <p:cNvCxnSpPr/>
          <p:nvPr/>
        </p:nvCxnSpPr>
        <p:spPr>
          <a:xfrm flipV="1">
            <a:off x="7641204" y="2681139"/>
            <a:ext cx="0" cy="48006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D6F5B87-C0E6-45C1-BF93-0E6FD1602B9E}"/>
              </a:ext>
            </a:extLst>
          </p:cNvPr>
          <p:cNvCxnSpPr>
            <a:cxnSpLocks/>
          </p:cNvCxnSpPr>
          <p:nvPr/>
        </p:nvCxnSpPr>
        <p:spPr>
          <a:xfrm>
            <a:off x="7641204" y="4113699"/>
            <a:ext cx="0" cy="4876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1FFFE6CB-A714-4837-A570-65466D600D1D}"/>
              </a:ext>
            </a:extLst>
          </p:cNvPr>
          <p:cNvSpPr txBox="1"/>
          <p:nvPr/>
        </p:nvSpPr>
        <p:spPr>
          <a:xfrm>
            <a:off x="7835363" y="2598003"/>
            <a:ext cx="4164467" cy="830997"/>
          </a:xfrm>
          <a:prstGeom prst="rect">
            <a:avLst/>
          </a:prstGeom>
          <a:noFill/>
        </p:spPr>
        <p:txBody>
          <a:bodyPr wrap="square" rtlCol="0">
            <a:spAutoFit/>
          </a:bodyPr>
          <a:lstStyle/>
          <a:p>
            <a:r>
              <a:rPr lang="en-GB" sz="2400" dirty="0"/>
              <a:t>Joints of interest</a:t>
            </a:r>
          </a:p>
          <a:p>
            <a:r>
              <a:rPr lang="en-GB" sz="2400" dirty="0"/>
              <a:t>(lower body)</a:t>
            </a:r>
          </a:p>
        </p:txBody>
      </p:sp>
      <p:sp>
        <p:nvSpPr>
          <p:cNvPr id="34" name="TextBox 33">
            <a:extLst>
              <a:ext uri="{FF2B5EF4-FFF2-40B4-BE49-F238E27FC236}">
                <a16:creationId xmlns:a16="http://schemas.microsoft.com/office/drawing/2014/main" id="{9F307A3C-D22F-47B2-8255-F5A7A9ED0B49}"/>
              </a:ext>
            </a:extLst>
          </p:cNvPr>
          <p:cNvSpPr txBox="1"/>
          <p:nvPr/>
        </p:nvSpPr>
        <p:spPr>
          <a:xfrm>
            <a:off x="7835363" y="3873850"/>
            <a:ext cx="4164467" cy="830997"/>
          </a:xfrm>
          <a:prstGeom prst="rect">
            <a:avLst/>
          </a:prstGeom>
          <a:noFill/>
        </p:spPr>
        <p:txBody>
          <a:bodyPr wrap="square" rtlCol="0">
            <a:spAutoFit/>
          </a:bodyPr>
          <a:lstStyle/>
          <a:p>
            <a:r>
              <a:rPr lang="en-GB" sz="2400" dirty="0"/>
              <a:t>Joints not so relevant</a:t>
            </a:r>
          </a:p>
          <a:p>
            <a:r>
              <a:rPr lang="en-GB" sz="2400" dirty="0"/>
              <a:t>(lumbar and arms)</a:t>
            </a:r>
          </a:p>
        </p:txBody>
      </p:sp>
    </p:spTree>
    <p:extLst>
      <p:ext uri="{BB962C8B-B14F-4D97-AF65-F5344CB8AC3E}">
        <p14:creationId xmlns:p14="http://schemas.microsoft.com/office/powerpoint/2010/main" val="290104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3"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7</a:t>
            </a:fld>
            <a:endParaRPr lang="de-AT" dirty="0"/>
          </a:p>
        </p:txBody>
      </p:sp>
      <p:sp>
        <p:nvSpPr>
          <p:cNvPr id="7" name="Title 1">
            <a:extLst>
              <a:ext uri="{FF2B5EF4-FFF2-40B4-BE49-F238E27FC236}">
                <a16:creationId xmlns:a16="http://schemas.microsoft.com/office/drawing/2014/main" id="{B86B3127-56E2-4095-9849-99D46D1CF51D}"/>
              </a:ext>
            </a:extLst>
          </p:cNvPr>
          <p:cNvSpPr>
            <a:spLocks noGrp="1"/>
          </p:cNvSpPr>
          <p:nvPr>
            <p:ph type="title"/>
          </p:nvPr>
        </p:nvSpPr>
        <p:spPr>
          <a:xfrm>
            <a:off x="288077" y="732645"/>
            <a:ext cx="8099124" cy="1007997"/>
          </a:xfrm>
        </p:spPr>
        <p:txBody>
          <a:bodyPr/>
          <a:lstStyle/>
          <a:p>
            <a:r>
              <a:rPr lang="de-AT" sz="3200" dirty="0"/>
              <a:t>Main </a:t>
            </a:r>
            <a:r>
              <a:rPr lang="de-AT" sz="3200" dirty="0" err="1"/>
              <a:t>problems</a:t>
            </a:r>
            <a:r>
              <a:rPr lang="de-AT" sz="3200" dirty="0"/>
              <a:t> </a:t>
            </a:r>
            <a:r>
              <a:rPr lang="de-AT" sz="3200" dirty="0" err="1"/>
              <a:t>with</a:t>
            </a:r>
            <a:r>
              <a:rPr lang="de-AT" sz="3200" dirty="0"/>
              <a:t> in-vivo </a:t>
            </a:r>
            <a:r>
              <a:rPr lang="de-AT" sz="3200" dirty="0" err="1"/>
              <a:t>measurements</a:t>
            </a:r>
            <a:endParaRPr lang="de-AT" sz="3200" dirty="0"/>
          </a:p>
        </p:txBody>
      </p:sp>
      <p:sp>
        <p:nvSpPr>
          <p:cNvPr id="8" name="Text Placeholder 2">
            <a:extLst>
              <a:ext uri="{FF2B5EF4-FFF2-40B4-BE49-F238E27FC236}">
                <a16:creationId xmlns:a16="http://schemas.microsoft.com/office/drawing/2014/main" id="{B16939E0-5FD5-4F1A-B332-4C3060DB0EEC}"/>
              </a:ext>
            </a:extLst>
          </p:cNvPr>
          <p:cNvSpPr>
            <a:spLocks noGrp="1"/>
          </p:cNvSpPr>
          <p:nvPr>
            <p:ph type="body" sz="quarter" idx="10"/>
          </p:nvPr>
        </p:nvSpPr>
        <p:spPr>
          <a:xfrm>
            <a:off x="1020934" y="1740643"/>
            <a:ext cx="7366266" cy="4036044"/>
          </a:xfrm>
        </p:spPr>
        <p:txBody>
          <a:bodyPr/>
          <a:lstStyle/>
          <a:p>
            <a:pPr marL="380990" indent="-380990">
              <a:lnSpc>
                <a:spcPct val="200000"/>
              </a:lnSpc>
            </a:pPr>
            <a:r>
              <a:rPr lang="en-GB" dirty="0"/>
              <a:t>Invasive</a:t>
            </a:r>
          </a:p>
          <a:p>
            <a:pPr marL="380990" indent="-380990">
              <a:lnSpc>
                <a:spcPct val="200000"/>
              </a:lnSpc>
            </a:pPr>
            <a:r>
              <a:rPr lang="en-GB" dirty="0"/>
              <a:t>Cannot measure more than one muscle group</a:t>
            </a:r>
          </a:p>
          <a:p>
            <a:pPr marL="380990" indent="-380990">
              <a:lnSpc>
                <a:spcPct val="200000"/>
              </a:lnSpc>
            </a:pPr>
            <a:r>
              <a:rPr lang="en-GB" dirty="0"/>
              <a:t>May alter individuals movement patters</a:t>
            </a:r>
          </a:p>
          <a:p>
            <a:pPr marL="0" indent="0">
              <a:lnSpc>
                <a:spcPct val="200000"/>
              </a:lnSpc>
              <a:buNone/>
            </a:pPr>
            <a:endParaRPr lang="en-GB" dirty="0"/>
          </a:p>
        </p:txBody>
      </p:sp>
      <p:sp>
        <p:nvSpPr>
          <p:cNvPr id="9" name="Rectangle 8">
            <a:extLst>
              <a:ext uri="{FF2B5EF4-FFF2-40B4-BE49-F238E27FC236}">
                <a16:creationId xmlns:a16="http://schemas.microsoft.com/office/drawing/2014/main" id="{5F4E4C49-F0C7-4E9D-848D-F4E3CA55217D}"/>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spTree>
    <p:extLst>
      <p:ext uri="{BB962C8B-B14F-4D97-AF65-F5344CB8AC3E}">
        <p14:creationId xmlns:p14="http://schemas.microsoft.com/office/powerpoint/2010/main" val="23587859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8F0C8953-46D2-460B-8AA9-FB1351130583}"/>
              </a:ext>
            </a:extLst>
          </p:cNvPr>
          <p:cNvSpPr>
            <a:spLocks noGrp="1"/>
          </p:cNvSpPr>
          <p:nvPr>
            <p:ph type="body" sz="quarter" idx="10"/>
          </p:nvPr>
        </p:nvSpPr>
        <p:spPr>
          <a:xfrm>
            <a:off x="1020933" y="1740643"/>
            <a:ext cx="10349431" cy="4036044"/>
          </a:xfrm>
        </p:spPr>
        <p:txBody>
          <a:bodyPr>
            <a:normAutofit/>
          </a:bodyPr>
          <a:lstStyle/>
          <a:p>
            <a:r>
              <a:rPr lang="en-US" dirty="0"/>
              <a:t>What is a residual moment?</a:t>
            </a:r>
          </a:p>
          <a:p>
            <a:r>
              <a:rPr lang="en-US" dirty="0"/>
              <a:t>What are the setup files needed to run the RRA tool?</a:t>
            </a:r>
          </a:p>
        </p:txBody>
      </p:sp>
    </p:spTree>
    <p:extLst>
      <p:ext uri="{BB962C8B-B14F-4D97-AF65-F5344CB8AC3E}">
        <p14:creationId xmlns:p14="http://schemas.microsoft.com/office/powerpoint/2010/main" val="18544664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(residual reduction analysis)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58DF9E6-DEEE-4972-8698-997CC25EA1C6}"/>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D1852FD-6E86-45DF-A714-00F83822205F}"/>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10375626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8" name="Text Placeholder 2">
            <a:extLst>
              <a:ext uri="{FF2B5EF4-FFF2-40B4-BE49-F238E27FC236}">
                <a16:creationId xmlns:a16="http://schemas.microsoft.com/office/drawing/2014/main" id="{A0D0C449-96AF-483E-B250-F24923A4CE5D}"/>
              </a:ext>
            </a:extLst>
          </p:cNvPr>
          <p:cNvSpPr txBox="1">
            <a:spLocks/>
          </p:cNvSpPr>
          <p:nvPr/>
        </p:nvSpPr>
        <p:spPr>
          <a:xfrm>
            <a:off x="1020934" y="1740643"/>
            <a:ext cx="9357506" cy="403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mn-ea"/>
                <a:cs typeface="+mn-cs"/>
              </a:defRPr>
            </a:lvl1pPr>
            <a:lvl2pPr marL="307192"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Plot the trunk, hip, knee, and ankle kinematics before and after RRA (</a:t>
            </a:r>
            <a:r>
              <a:rPr lang="en-US" dirty="0" err="1"/>
              <a:t>ik.mot</a:t>
            </a:r>
            <a:r>
              <a:rPr lang="en-US" dirty="0"/>
              <a:t> and .\RRA\_</a:t>
            </a:r>
            <a:r>
              <a:rPr lang="en-US" dirty="0" err="1"/>
              <a:t>Kinematics_q.sto</a:t>
            </a:r>
            <a:r>
              <a:rPr lang="en-US" dirty="0"/>
              <a:t>)</a:t>
            </a:r>
          </a:p>
          <a:p>
            <a:r>
              <a:rPr lang="en-US" dirty="0"/>
              <a:t>What changed more hip flexion or trunk extension angles?</a:t>
            </a:r>
          </a:p>
          <a:p>
            <a:r>
              <a:rPr lang="en-US" dirty="0"/>
              <a:t>How did the residual moments change after RRA?</a:t>
            </a:r>
          </a:p>
          <a:p>
            <a:r>
              <a:rPr lang="en-US" dirty="0"/>
              <a:t>Are the residual moments acceptable?</a:t>
            </a:r>
          </a:p>
        </p:txBody>
      </p:sp>
    </p:spTree>
    <p:extLst>
      <p:ext uri="{BB962C8B-B14F-4D97-AF65-F5344CB8AC3E}">
        <p14:creationId xmlns:p14="http://schemas.microsoft.com/office/powerpoint/2010/main" val="9814565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How to access my results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3074" name="Picture 2" descr="Confluence Mobile -">
            <a:extLst>
              <a:ext uri="{FF2B5EF4-FFF2-40B4-BE49-F238E27FC236}">
                <a16:creationId xmlns:a16="http://schemas.microsoft.com/office/drawing/2014/main" id="{220BECAA-BF62-49BC-97AB-BE1BF25DB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47" y="2326875"/>
            <a:ext cx="6588959" cy="23544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hould I Run Or Should I Walk: The Running Vs Walking Debate Explained">
            <a:extLst>
              <a:ext uri="{FF2B5EF4-FFF2-40B4-BE49-F238E27FC236}">
                <a16:creationId xmlns:a16="http://schemas.microsoft.com/office/drawing/2014/main" id="{8FFB62A8-E016-4726-87C7-9725E97200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4307" y="2767011"/>
            <a:ext cx="34480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question mark - Wiktionary, the free dictionary">
            <a:extLst>
              <a:ext uri="{FF2B5EF4-FFF2-40B4-BE49-F238E27FC236}">
                <a16:creationId xmlns:a16="http://schemas.microsoft.com/office/drawing/2014/main" id="{8EC050D9-5509-45B6-91A0-CCE02D42AF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3603" y="1621305"/>
            <a:ext cx="834905" cy="8349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96449EF-044D-46A6-9770-896761BA6C59}"/>
              </a:ext>
            </a:extLst>
          </p:cNvPr>
          <p:cNvSpPr/>
          <p:nvPr/>
        </p:nvSpPr>
        <p:spPr>
          <a:xfrm>
            <a:off x="398992" y="4981933"/>
            <a:ext cx="9632039" cy="369332"/>
          </a:xfrm>
          <a:prstGeom prst="rect">
            <a:avLst/>
          </a:prstGeom>
        </p:spPr>
        <p:txBody>
          <a:bodyPr wrap="square">
            <a:spAutoFit/>
          </a:bodyPr>
          <a:lstStyle/>
          <a:p>
            <a:r>
              <a:rPr lang="en-GB" dirty="0"/>
              <a:t>https://simtk-confluence.stanford.edu:8443/display/OpenSim/Getting+Started+with+RRA</a:t>
            </a:r>
          </a:p>
        </p:txBody>
      </p:sp>
    </p:spTree>
    <p:extLst>
      <p:ext uri="{BB962C8B-B14F-4D97-AF65-F5344CB8AC3E}">
        <p14:creationId xmlns:p14="http://schemas.microsoft.com/office/powerpoint/2010/main" val="142992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8" name="Text Placeholder 2">
            <a:extLst>
              <a:ext uri="{FF2B5EF4-FFF2-40B4-BE49-F238E27FC236}">
                <a16:creationId xmlns:a16="http://schemas.microsoft.com/office/drawing/2014/main" id="{A0D0C449-96AF-483E-B250-F24923A4CE5D}"/>
              </a:ext>
            </a:extLst>
          </p:cNvPr>
          <p:cNvSpPr txBox="1">
            <a:spLocks/>
          </p:cNvSpPr>
          <p:nvPr/>
        </p:nvSpPr>
        <p:spPr>
          <a:xfrm>
            <a:off x="1020934" y="1740643"/>
            <a:ext cx="9357506" cy="403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mn-ea"/>
                <a:cs typeface="+mn-cs"/>
              </a:defRPr>
            </a:lvl1pPr>
            <a:lvl2pPr marL="307192"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How did the maximum residual moments change after RRA?</a:t>
            </a:r>
          </a:p>
          <a:p>
            <a:r>
              <a:rPr lang="en-US" dirty="0"/>
              <a:t>Are the residual moments acceptable?</a:t>
            </a:r>
          </a:p>
        </p:txBody>
      </p:sp>
    </p:spTree>
    <p:extLst>
      <p:ext uri="{BB962C8B-B14F-4D97-AF65-F5344CB8AC3E}">
        <p14:creationId xmlns:p14="http://schemas.microsoft.com/office/powerpoint/2010/main" val="17735607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en-GB" sz="3200" dirty="0"/>
              <a:t>forces</a:t>
            </a:r>
            <a:r>
              <a:rPr lang="de-AT" sz="3200" dirty="0"/>
              <a:t> in OpenSim</a:t>
            </a:r>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Garbage in garbage out</a:t>
            </a:r>
          </a:p>
          <a:p>
            <a:pPr marL="380990" indent="-380990">
              <a:lnSpc>
                <a:spcPct val="200000"/>
              </a:lnSpc>
            </a:pPr>
            <a:r>
              <a:rPr lang="en-GB" dirty="0"/>
              <a:t>Check the inputs files</a:t>
            </a:r>
          </a:p>
          <a:p>
            <a:pPr marL="380990" indent="-380990">
              <a:lnSpc>
                <a:spcPct val="200000"/>
              </a:lnSpc>
            </a:pPr>
            <a:r>
              <a:rPr lang="en-GB" dirty="0"/>
              <a:t>Check muscle moment arm</a:t>
            </a:r>
          </a:p>
          <a:p>
            <a:pPr marL="380990" indent="-380990">
              <a:lnSpc>
                <a:spcPct val="200000"/>
              </a:lnSpc>
            </a:pPr>
            <a:r>
              <a:rPr lang="en-GB" dirty="0"/>
              <a:t>Check setup files</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5" name="Picture 4">
            <a:extLst>
              <a:ext uri="{FF2B5EF4-FFF2-40B4-BE49-F238E27FC236}">
                <a16:creationId xmlns:a16="http://schemas.microsoft.com/office/drawing/2014/main" id="{09C5E60A-3F8E-43B5-B6DD-8C0EAB995A9B}"/>
              </a:ext>
            </a:extLst>
          </p:cNvPr>
          <p:cNvPicPr>
            <a:picLocks noChangeAspect="1"/>
          </p:cNvPicPr>
          <p:nvPr/>
        </p:nvPicPr>
        <p:blipFill>
          <a:blip r:embed="rId2"/>
          <a:stretch>
            <a:fillRect/>
          </a:stretch>
        </p:blipFill>
        <p:spPr>
          <a:xfrm>
            <a:off x="7205218" y="1641888"/>
            <a:ext cx="3965848" cy="3894207"/>
          </a:xfrm>
          <a:prstGeom prst="rect">
            <a:avLst/>
          </a:prstGeom>
        </p:spPr>
      </p:pic>
    </p:spTree>
    <p:extLst>
      <p:ext uri="{BB962C8B-B14F-4D97-AF65-F5344CB8AC3E}">
        <p14:creationId xmlns:p14="http://schemas.microsoft.com/office/powerpoint/2010/main" val="14180346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(plot moment arms)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F9D71D-B2DD-4FA0-98D4-92053DD2156E}"/>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0A01FC6-EAF2-4DB5-A441-3EA688CA3812}"/>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10356875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77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9" name="Picture 8">
            <a:extLst>
              <a:ext uri="{FF2B5EF4-FFF2-40B4-BE49-F238E27FC236}">
                <a16:creationId xmlns:a16="http://schemas.microsoft.com/office/drawing/2014/main" id="{B2543F00-F2AA-4D3D-9750-0B46A3CEAA80}"/>
              </a:ext>
            </a:extLst>
          </p:cNvPr>
          <p:cNvPicPr>
            <a:picLocks noChangeAspect="1"/>
          </p:cNvPicPr>
          <p:nvPr/>
        </p:nvPicPr>
        <p:blipFill>
          <a:blip r:embed="rId2"/>
          <a:stretch>
            <a:fillRect/>
          </a:stretch>
        </p:blipFill>
        <p:spPr>
          <a:xfrm>
            <a:off x="1420127" y="990761"/>
            <a:ext cx="9125290" cy="4876478"/>
          </a:xfrm>
          <a:prstGeom prst="rect">
            <a:avLst/>
          </a:prstGeom>
        </p:spPr>
      </p:pic>
    </p:spTree>
    <p:extLst>
      <p:ext uri="{BB962C8B-B14F-4D97-AF65-F5344CB8AC3E}">
        <p14:creationId xmlns:p14="http://schemas.microsoft.com/office/powerpoint/2010/main" val="33759868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Muscle are represented as a single </a:t>
            </a:r>
            <a:r>
              <a:rPr lang="en-US" sz="3200" dirty="0" err="1"/>
              <a:t>fibre</a:t>
            </a:r>
            <a:r>
              <a:rPr lang="en-US" sz="3200" dirty="0"/>
              <a:t> </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78</a:t>
            </a:fld>
            <a:endParaRPr lang="de-AT" dirty="0"/>
          </a:p>
        </p:txBody>
      </p:sp>
      <p:pic>
        <p:nvPicPr>
          <p:cNvPr id="1026" name="Picture 2" descr="Organization of Skeletal Muscle Diagram | Quizlet">
            <a:extLst>
              <a:ext uri="{FF2B5EF4-FFF2-40B4-BE49-F238E27FC236}">
                <a16:creationId xmlns:a16="http://schemas.microsoft.com/office/drawing/2014/main" id="{894FD61B-EE62-4219-BB59-696B94AA8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10" y="2039303"/>
            <a:ext cx="4762500" cy="33432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B97D794-20DE-4458-9424-4567C67FC748}"/>
              </a:ext>
            </a:extLst>
          </p:cNvPr>
          <p:cNvPicPr>
            <a:picLocks noChangeAspect="1"/>
          </p:cNvPicPr>
          <p:nvPr/>
        </p:nvPicPr>
        <p:blipFill>
          <a:blip r:embed="rId4"/>
          <a:stretch>
            <a:fillRect/>
          </a:stretch>
        </p:blipFill>
        <p:spPr>
          <a:xfrm>
            <a:off x="7471751" y="1588770"/>
            <a:ext cx="3692154" cy="4244340"/>
          </a:xfrm>
          <a:prstGeom prst="rect">
            <a:avLst/>
          </a:prstGeom>
        </p:spPr>
      </p:pic>
      <p:sp>
        <p:nvSpPr>
          <p:cNvPr id="10" name="Rectangle 9">
            <a:extLst>
              <a:ext uri="{FF2B5EF4-FFF2-40B4-BE49-F238E27FC236}">
                <a16:creationId xmlns:a16="http://schemas.microsoft.com/office/drawing/2014/main" id="{7CD915E2-23A0-404B-82FE-34B26B23573C}"/>
              </a:ext>
            </a:extLst>
          </p:cNvPr>
          <p:cNvSpPr/>
          <p:nvPr/>
        </p:nvSpPr>
        <p:spPr>
          <a:xfrm>
            <a:off x="6258781" y="6068283"/>
            <a:ext cx="4540858" cy="369332"/>
          </a:xfrm>
          <a:prstGeom prst="rect">
            <a:avLst/>
          </a:prstGeom>
        </p:spPr>
        <p:txBody>
          <a:bodyPr wrap="none">
            <a:spAutoFit/>
          </a:bodyPr>
          <a:lstStyle/>
          <a:p>
            <a:r>
              <a:rPr lang="en-GB" dirty="0" err="1"/>
              <a:t>Thelen</a:t>
            </a:r>
            <a:r>
              <a:rPr lang="en-GB" dirty="0"/>
              <a:t>, </a:t>
            </a:r>
            <a:r>
              <a:rPr lang="en-GB" i="1" dirty="0"/>
              <a:t>J. Biomech. Eng.</a:t>
            </a:r>
            <a:r>
              <a:rPr lang="en-GB" dirty="0"/>
              <a:t>, 125, 1, 70–77, (2003)</a:t>
            </a:r>
          </a:p>
        </p:txBody>
      </p:sp>
    </p:spTree>
    <p:extLst>
      <p:ext uri="{BB962C8B-B14F-4D97-AF65-F5344CB8AC3E}">
        <p14:creationId xmlns:p14="http://schemas.microsoft.com/office/powerpoint/2010/main" val="29970590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Model assumptions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79</a:t>
            </a:fld>
            <a:endParaRPr lang="de-AT" dirty="0"/>
          </a:p>
        </p:txBody>
      </p:sp>
      <p:pic>
        <p:nvPicPr>
          <p:cNvPr id="7" name="Picture 6"/>
          <p:cNvPicPr>
            <a:picLocks noChangeAspect="1"/>
          </p:cNvPicPr>
          <p:nvPr/>
        </p:nvPicPr>
        <p:blipFill rotWithShape="1">
          <a:blip r:embed="rId2"/>
          <a:srcRect l="9544" t="5086" r="10598" b="58798"/>
          <a:stretch/>
        </p:blipFill>
        <p:spPr>
          <a:xfrm>
            <a:off x="7443719" y="3736091"/>
            <a:ext cx="4718063" cy="2075403"/>
          </a:xfrm>
          <a:prstGeom prst="rect">
            <a:avLst/>
          </a:prstGeom>
        </p:spPr>
      </p:pic>
      <p:sp>
        <p:nvSpPr>
          <p:cNvPr id="8" name="Text Placeholder 2"/>
          <p:cNvSpPr>
            <a:spLocks noGrp="1"/>
          </p:cNvSpPr>
          <p:nvPr>
            <p:ph type="body" sz="quarter" idx="10"/>
          </p:nvPr>
        </p:nvSpPr>
        <p:spPr>
          <a:xfrm>
            <a:off x="297712" y="1590251"/>
            <a:ext cx="7724304" cy="4291680"/>
          </a:xfrm>
        </p:spPr>
        <p:txBody>
          <a:bodyPr>
            <a:noAutofit/>
          </a:bodyPr>
          <a:lstStyle/>
          <a:p>
            <a:pPr marL="380990" indent="-380990"/>
            <a:r>
              <a:rPr lang="de-AT" sz="2400" dirty="0"/>
              <a:t>Muscles = </a:t>
            </a:r>
            <a:r>
              <a:rPr lang="en-US" sz="2400" dirty="0"/>
              <a:t>massless, frictionless, extensible strings</a:t>
            </a:r>
          </a:p>
          <a:p>
            <a:pPr marL="380990" indent="-380990"/>
            <a:r>
              <a:rPr lang="en-US" sz="2400" dirty="0"/>
              <a:t>All </a:t>
            </a:r>
            <a:r>
              <a:rPr lang="en-US" sz="2400" dirty="0" err="1"/>
              <a:t>fibres</a:t>
            </a:r>
            <a:r>
              <a:rPr lang="en-US" sz="2400" dirty="0"/>
              <a:t> are parallel</a:t>
            </a:r>
          </a:p>
          <a:p>
            <a:pPr marL="380990" indent="-380990"/>
            <a:r>
              <a:rPr lang="en-US" sz="2400" dirty="0"/>
              <a:t>Fixed muscle “height” or thickness </a:t>
            </a:r>
          </a:p>
          <a:p>
            <a:pPr marL="380990" indent="-380990"/>
            <a:r>
              <a:rPr lang="en-US" sz="2400" dirty="0"/>
              <a:t>Force produced = scaled version of the force developed by a single </a:t>
            </a:r>
            <a:r>
              <a:rPr lang="en-US" sz="2400" dirty="0" err="1"/>
              <a:t>fibre</a:t>
            </a:r>
            <a:endParaRPr lang="en-US" sz="2400" dirty="0"/>
          </a:p>
          <a:p>
            <a:pPr marL="380990" indent="-380990"/>
            <a:endParaRPr lang="en-US" sz="2400" dirty="0"/>
          </a:p>
          <a:p>
            <a:pPr marL="380990" indent="-380990"/>
            <a:r>
              <a:rPr lang="en-US" sz="2400" dirty="0"/>
              <a:t>Muscle force depends on:</a:t>
            </a:r>
          </a:p>
          <a:p>
            <a:pPr marL="1252538" indent="-627063"/>
            <a:r>
              <a:rPr lang="en-US" sz="2400" dirty="0"/>
              <a:t>Activation</a:t>
            </a:r>
          </a:p>
          <a:p>
            <a:pPr marL="1252538" indent="-627063"/>
            <a:r>
              <a:rPr lang="en-US" sz="2400" dirty="0"/>
              <a:t>Length</a:t>
            </a:r>
          </a:p>
          <a:p>
            <a:pPr marL="1252538" indent="-627063"/>
            <a:r>
              <a:rPr lang="en-US" sz="2400" dirty="0"/>
              <a:t>Velocity</a:t>
            </a:r>
          </a:p>
        </p:txBody>
      </p:sp>
      <p:sp>
        <p:nvSpPr>
          <p:cNvPr id="5" name="Rectangle 4">
            <a:extLst>
              <a:ext uri="{FF2B5EF4-FFF2-40B4-BE49-F238E27FC236}">
                <a16:creationId xmlns:a16="http://schemas.microsoft.com/office/drawing/2014/main" id="{A87591F1-4902-4E11-ADD8-02A6B8D7BC85}"/>
              </a:ext>
            </a:extLst>
          </p:cNvPr>
          <p:cNvSpPr/>
          <p:nvPr/>
        </p:nvSpPr>
        <p:spPr>
          <a:xfrm>
            <a:off x="7697418" y="5784375"/>
            <a:ext cx="4464364" cy="369332"/>
          </a:xfrm>
          <a:prstGeom prst="rect">
            <a:avLst/>
          </a:prstGeom>
        </p:spPr>
        <p:txBody>
          <a:bodyPr wrap="none">
            <a:spAutoFit/>
          </a:bodyPr>
          <a:lstStyle/>
          <a:p>
            <a:r>
              <a:rPr lang="en-GB" dirty="0"/>
              <a:t>Millard </a:t>
            </a:r>
            <a:r>
              <a:rPr lang="en-GB" i="1" dirty="0"/>
              <a:t>et al.</a:t>
            </a:r>
            <a:r>
              <a:rPr lang="en-GB" dirty="0"/>
              <a:t>, </a:t>
            </a:r>
            <a:r>
              <a:rPr lang="en-GB" i="1" dirty="0"/>
              <a:t>J. Biomech. Eng.</a:t>
            </a:r>
            <a:r>
              <a:rPr lang="en-GB" dirty="0"/>
              <a:t>, 135, 2, (2013)</a:t>
            </a:r>
          </a:p>
        </p:txBody>
      </p:sp>
    </p:spTree>
    <p:extLst>
      <p:ext uri="{BB962C8B-B14F-4D97-AF65-F5344CB8AC3E}">
        <p14:creationId xmlns:p14="http://schemas.microsoft.com/office/powerpoint/2010/main" val="169217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8</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9B9437-FE56-418F-814E-166BCD11A343}"/>
              </a:ext>
            </a:extLst>
          </p:cNvPr>
          <p:cNvPicPr>
            <a:picLocks noChangeAspect="1"/>
          </p:cNvPicPr>
          <p:nvPr/>
        </p:nvPicPr>
        <p:blipFill>
          <a:blip r:embed="rId3"/>
          <a:stretch>
            <a:fillRect/>
          </a:stretch>
        </p:blipFill>
        <p:spPr>
          <a:xfrm>
            <a:off x="316230" y="1606442"/>
            <a:ext cx="6096000" cy="1822558"/>
          </a:xfrm>
          <a:prstGeom prst="rect">
            <a:avLst/>
          </a:prstGeom>
        </p:spPr>
      </p:pic>
      <p:pic>
        <p:nvPicPr>
          <p:cNvPr id="6" name="Picture 5">
            <a:extLst>
              <a:ext uri="{FF2B5EF4-FFF2-40B4-BE49-F238E27FC236}">
                <a16:creationId xmlns:a16="http://schemas.microsoft.com/office/drawing/2014/main" id="{D0F6FDB9-277F-4D32-9C1A-5F5399AD2EDC}"/>
              </a:ext>
            </a:extLst>
          </p:cNvPr>
          <p:cNvPicPr>
            <a:picLocks noChangeAspect="1"/>
          </p:cNvPicPr>
          <p:nvPr/>
        </p:nvPicPr>
        <p:blipFill>
          <a:blip r:embed="rId4"/>
          <a:stretch>
            <a:fillRect/>
          </a:stretch>
        </p:blipFill>
        <p:spPr>
          <a:xfrm>
            <a:off x="316230" y="3505826"/>
            <a:ext cx="6785610" cy="1736637"/>
          </a:xfrm>
          <a:prstGeom prst="rect">
            <a:avLst/>
          </a:prstGeom>
        </p:spPr>
      </p:pic>
      <p:pic>
        <p:nvPicPr>
          <p:cNvPr id="9" name="Picture 2" descr="OpenSim - Join the Community">
            <a:extLst>
              <a:ext uri="{FF2B5EF4-FFF2-40B4-BE49-F238E27FC236}">
                <a16:creationId xmlns:a16="http://schemas.microsoft.com/office/drawing/2014/main" id="{36264A3B-AD06-407B-B39C-86FFB13F1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F3A26A6-D7EA-4134-A583-ABDFB3104656}"/>
              </a:ext>
            </a:extLst>
          </p:cNvPr>
          <p:cNvPicPr>
            <a:picLocks noChangeAspect="1"/>
          </p:cNvPicPr>
          <p:nvPr/>
        </p:nvPicPr>
        <p:blipFill>
          <a:blip r:embed="rId6"/>
          <a:stretch>
            <a:fillRect/>
          </a:stretch>
        </p:blipFill>
        <p:spPr>
          <a:xfrm>
            <a:off x="6803288" y="1346008"/>
            <a:ext cx="5312512" cy="3599371"/>
          </a:xfrm>
          <a:prstGeom prst="rect">
            <a:avLst/>
          </a:prstGeom>
        </p:spPr>
      </p:pic>
    </p:spTree>
    <p:extLst>
      <p:ext uri="{BB962C8B-B14F-4D97-AF65-F5344CB8AC3E}">
        <p14:creationId xmlns:p14="http://schemas.microsoft.com/office/powerpoint/2010/main" val="42900734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main muscle parameters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80</a:t>
            </a:fld>
            <a:endParaRPr lang="de-AT" dirty="0"/>
          </a:p>
        </p:txBody>
      </p:sp>
      <p:grpSp>
        <p:nvGrpSpPr>
          <p:cNvPr id="12" name="Group 11">
            <a:extLst>
              <a:ext uri="{FF2B5EF4-FFF2-40B4-BE49-F238E27FC236}">
                <a16:creationId xmlns:a16="http://schemas.microsoft.com/office/drawing/2014/main" id="{39CE4B63-7827-449F-B3B6-E8A8EAF035DB}"/>
              </a:ext>
            </a:extLst>
          </p:cNvPr>
          <p:cNvGrpSpPr/>
          <p:nvPr/>
        </p:nvGrpSpPr>
        <p:grpSpPr>
          <a:xfrm>
            <a:off x="152400" y="2429772"/>
            <a:ext cx="2935857" cy="3030838"/>
            <a:chOff x="152400" y="1157232"/>
            <a:chExt cx="2935857" cy="3030838"/>
          </a:xfrm>
        </p:grpSpPr>
        <p:pic>
          <p:nvPicPr>
            <p:cNvPr id="13" name="Picture 12">
              <a:extLst>
                <a:ext uri="{FF2B5EF4-FFF2-40B4-BE49-F238E27FC236}">
                  <a16:creationId xmlns:a16="http://schemas.microsoft.com/office/drawing/2014/main" id="{D4C6F571-1306-41C0-965B-5EB2CF0D85FB}"/>
                </a:ext>
              </a:extLst>
            </p:cNvPr>
            <p:cNvPicPr>
              <a:picLocks noChangeAspect="1"/>
            </p:cNvPicPr>
            <p:nvPr/>
          </p:nvPicPr>
          <p:blipFill rotWithShape="1">
            <a:blip r:embed="rId2"/>
            <a:srcRect r="52764"/>
            <a:stretch/>
          </p:blipFill>
          <p:spPr>
            <a:xfrm>
              <a:off x="152400" y="1157232"/>
              <a:ext cx="2935857" cy="3030838"/>
            </a:xfrm>
            <a:prstGeom prst="rect">
              <a:avLst/>
            </a:prstGeom>
          </p:spPr>
        </p:pic>
        <p:pic>
          <p:nvPicPr>
            <p:cNvPr id="14" name="Picture 13">
              <a:extLst>
                <a:ext uri="{FF2B5EF4-FFF2-40B4-BE49-F238E27FC236}">
                  <a16:creationId xmlns:a16="http://schemas.microsoft.com/office/drawing/2014/main" id="{0A023BC3-AD46-4627-9092-1BB3BFD86FA1}"/>
                </a:ext>
              </a:extLst>
            </p:cNvPr>
            <p:cNvPicPr>
              <a:picLocks noChangeAspect="1"/>
            </p:cNvPicPr>
            <p:nvPr/>
          </p:nvPicPr>
          <p:blipFill>
            <a:blip r:embed="rId3"/>
            <a:stretch>
              <a:fillRect/>
            </a:stretch>
          </p:blipFill>
          <p:spPr>
            <a:xfrm>
              <a:off x="1641651" y="2134800"/>
              <a:ext cx="52760" cy="90000"/>
            </a:xfrm>
            <a:prstGeom prst="rect">
              <a:avLst/>
            </a:prstGeom>
          </p:spPr>
        </p:pic>
      </p:grpSp>
      <p:grpSp>
        <p:nvGrpSpPr>
          <p:cNvPr id="16" name="Group 15">
            <a:extLst>
              <a:ext uri="{FF2B5EF4-FFF2-40B4-BE49-F238E27FC236}">
                <a16:creationId xmlns:a16="http://schemas.microsoft.com/office/drawing/2014/main" id="{28227D4C-0793-44E9-B6AF-F807F3E46031}"/>
              </a:ext>
            </a:extLst>
          </p:cNvPr>
          <p:cNvGrpSpPr/>
          <p:nvPr/>
        </p:nvGrpSpPr>
        <p:grpSpPr>
          <a:xfrm>
            <a:off x="5476714" y="2349017"/>
            <a:ext cx="2831809" cy="3111593"/>
            <a:chOff x="2800641" y="1086177"/>
            <a:chExt cx="2831809" cy="3111593"/>
          </a:xfrm>
        </p:grpSpPr>
        <p:pic>
          <p:nvPicPr>
            <p:cNvPr id="17" name="Picture 16">
              <a:extLst>
                <a:ext uri="{FF2B5EF4-FFF2-40B4-BE49-F238E27FC236}">
                  <a16:creationId xmlns:a16="http://schemas.microsoft.com/office/drawing/2014/main" id="{F25DA151-07D3-4F91-B18E-374B0E866CD3}"/>
                </a:ext>
              </a:extLst>
            </p:cNvPr>
            <p:cNvPicPr>
              <a:picLocks noChangeAspect="1"/>
            </p:cNvPicPr>
            <p:nvPr/>
          </p:nvPicPr>
          <p:blipFill rotWithShape="1">
            <a:blip r:embed="rId4"/>
            <a:srcRect l="7561" r="11303"/>
            <a:stretch/>
          </p:blipFill>
          <p:spPr>
            <a:xfrm>
              <a:off x="3065859" y="1305100"/>
              <a:ext cx="2566591" cy="2892670"/>
            </a:xfrm>
            <a:prstGeom prst="rect">
              <a:avLst/>
            </a:prstGeom>
          </p:spPr>
        </p:pic>
        <p:pic>
          <p:nvPicPr>
            <p:cNvPr id="18" name="Picture 17">
              <a:extLst>
                <a:ext uri="{FF2B5EF4-FFF2-40B4-BE49-F238E27FC236}">
                  <a16:creationId xmlns:a16="http://schemas.microsoft.com/office/drawing/2014/main" id="{4E38A727-DBD0-4F9E-B1BB-ED1A53154E9E}"/>
                </a:ext>
              </a:extLst>
            </p:cNvPr>
            <p:cNvPicPr>
              <a:picLocks noChangeAspect="1"/>
            </p:cNvPicPr>
            <p:nvPr/>
          </p:nvPicPr>
          <p:blipFill>
            <a:blip r:embed="rId3"/>
            <a:stretch>
              <a:fillRect/>
            </a:stretch>
          </p:blipFill>
          <p:spPr>
            <a:xfrm>
              <a:off x="4217893" y="2041200"/>
              <a:ext cx="52760" cy="90000"/>
            </a:xfrm>
            <a:prstGeom prst="rect">
              <a:avLst/>
            </a:prstGeom>
          </p:spPr>
        </p:pic>
        <p:sp>
          <p:nvSpPr>
            <p:cNvPr id="19" name="TextBox 18">
              <a:extLst>
                <a:ext uri="{FF2B5EF4-FFF2-40B4-BE49-F238E27FC236}">
                  <a16:creationId xmlns:a16="http://schemas.microsoft.com/office/drawing/2014/main" id="{ED3E1776-1850-4DDF-8B19-C15A42CD6CD8}"/>
                </a:ext>
              </a:extLst>
            </p:cNvPr>
            <p:cNvSpPr txBox="1"/>
            <p:nvPr/>
          </p:nvSpPr>
          <p:spPr>
            <a:xfrm>
              <a:off x="2800641" y="1086177"/>
              <a:ext cx="388620" cy="307777"/>
            </a:xfrm>
            <a:prstGeom prst="rect">
              <a:avLst/>
            </a:prstGeom>
            <a:noFill/>
          </p:spPr>
          <p:txBody>
            <a:bodyPr wrap="square" rtlCol="0">
              <a:spAutoFit/>
            </a:bodyPr>
            <a:lstStyle/>
            <a:p>
              <a:pPr algn="ctr"/>
              <a:r>
                <a:rPr lang="en-AU" sz="1400" dirty="0">
                  <a:latin typeface="Times New Roman" panose="02020603050405020304" pitchFamily="18" charset="0"/>
                  <a:cs typeface="Times New Roman" panose="02020603050405020304" pitchFamily="18" charset="0"/>
                </a:rPr>
                <a:t>C</a:t>
              </a:r>
            </a:p>
          </p:txBody>
        </p:sp>
      </p:grpSp>
      <p:grpSp>
        <p:nvGrpSpPr>
          <p:cNvPr id="9" name="Group 8">
            <a:extLst>
              <a:ext uri="{FF2B5EF4-FFF2-40B4-BE49-F238E27FC236}">
                <a16:creationId xmlns:a16="http://schemas.microsoft.com/office/drawing/2014/main" id="{C957DA9E-3D0E-465B-8A7E-21FCEE5BB161}"/>
              </a:ext>
            </a:extLst>
          </p:cNvPr>
          <p:cNvGrpSpPr/>
          <p:nvPr/>
        </p:nvGrpSpPr>
        <p:grpSpPr>
          <a:xfrm>
            <a:off x="3052514" y="2390205"/>
            <a:ext cx="2682816" cy="3196232"/>
            <a:chOff x="5727939" y="1117665"/>
            <a:chExt cx="2682816" cy="3196232"/>
          </a:xfrm>
        </p:grpSpPr>
        <p:pic>
          <p:nvPicPr>
            <p:cNvPr id="10" name="Picture 9">
              <a:extLst>
                <a:ext uri="{FF2B5EF4-FFF2-40B4-BE49-F238E27FC236}">
                  <a16:creationId xmlns:a16="http://schemas.microsoft.com/office/drawing/2014/main" id="{25C961FC-ADC1-4678-8903-B7568A3A9E41}"/>
                </a:ext>
              </a:extLst>
            </p:cNvPr>
            <p:cNvPicPr>
              <a:picLocks noChangeAspect="1"/>
            </p:cNvPicPr>
            <p:nvPr/>
          </p:nvPicPr>
          <p:blipFill rotWithShape="1">
            <a:blip r:embed="rId5"/>
            <a:srcRect l="5961" r="52689"/>
            <a:stretch/>
          </p:blipFill>
          <p:spPr>
            <a:xfrm>
              <a:off x="5727939" y="1117665"/>
              <a:ext cx="2682816" cy="3196232"/>
            </a:xfrm>
            <a:prstGeom prst="rect">
              <a:avLst/>
            </a:prstGeom>
          </p:spPr>
        </p:pic>
        <p:pic>
          <p:nvPicPr>
            <p:cNvPr id="11" name="Picture 10">
              <a:extLst>
                <a:ext uri="{FF2B5EF4-FFF2-40B4-BE49-F238E27FC236}">
                  <a16:creationId xmlns:a16="http://schemas.microsoft.com/office/drawing/2014/main" id="{5C01CD25-5BC1-4EB2-8666-A312E6A4E403}"/>
                </a:ext>
              </a:extLst>
            </p:cNvPr>
            <p:cNvPicPr>
              <a:picLocks noChangeAspect="1"/>
            </p:cNvPicPr>
            <p:nvPr/>
          </p:nvPicPr>
          <p:blipFill>
            <a:blip r:embed="rId3"/>
            <a:stretch>
              <a:fillRect/>
            </a:stretch>
          </p:blipFill>
          <p:spPr>
            <a:xfrm>
              <a:off x="6901044" y="2097750"/>
              <a:ext cx="52760" cy="90000"/>
            </a:xfrm>
            <a:prstGeom prst="rect">
              <a:avLst/>
            </a:prstGeom>
          </p:spPr>
        </p:pic>
      </p:grpSp>
      <p:grpSp>
        <p:nvGrpSpPr>
          <p:cNvPr id="21" name="Group 20">
            <a:extLst>
              <a:ext uri="{FF2B5EF4-FFF2-40B4-BE49-F238E27FC236}">
                <a16:creationId xmlns:a16="http://schemas.microsoft.com/office/drawing/2014/main" id="{700C5231-4D1B-4206-8C69-E5C3C66E665A}"/>
              </a:ext>
            </a:extLst>
          </p:cNvPr>
          <p:cNvGrpSpPr/>
          <p:nvPr/>
        </p:nvGrpSpPr>
        <p:grpSpPr>
          <a:xfrm>
            <a:off x="8556651" y="2349017"/>
            <a:ext cx="2972760" cy="3196232"/>
            <a:chOff x="8410755" y="1117665"/>
            <a:chExt cx="2972760" cy="3196232"/>
          </a:xfrm>
        </p:grpSpPr>
        <p:pic>
          <p:nvPicPr>
            <p:cNvPr id="22" name="Picture 21">
              <a:extLst>
                <a:ext uri="{FF2B5EF4-FFF2-40B4-BE49-F238E27FC236}">
                  <a16:creationId xmlns:a16="http://schemas.microsoft.com/office/drawing/2014/main" id="{40885145-8409-4CC7-829C-74D0066D56A5}"/>
                </a:ext>
              </a:extLst>
            </p:cNvPr>
            <p:cNvPicPr>
              <a:picLocks noChangeAspect="1"/>
            </p:cNvPicPr>
            <p:nvPr/>
          </p:nvPicPr>
          <p:blipFill rotWithShape="1">
            <a:blip r:embed="rId5"/>
            <a:srcRect l="54181"/>
            <a:stretch/>
          </p:blipFill>
          <p:spPr>
            <a:xfrm>
              <a:off x="8410755" y="1117665"/>
              <a:ext cx="2972760" cy="3196232"/>
            </a:xfrm>
            <a:prstGeom prst="rect">
              <a:avLst/>
            </a:prstGeom>
          </p:spPr>
        </p:pic>
        <p:pic>
          <p:nvPicPr>
            <p:cNvPr id="23" name="Picture 22">
              <a:extLst>
                <a:ext uri="{FF2B5EF4-FFF2-40B4-BE49-F238E27FC236}">
                  <a16:creationId xmlns:a16="http://schemas.microsoft.com/office/drawing/2014/main" id="{59166C49-CD54-498D-9518-DD90AB8B671F}"/>
                </a:ext>
              </a:extLst>
            </p:cNvPr>
            <p:cNvPicPr>
              <a:picLocks noChangeAspect="1"/>
            </p:cNvPicPr>
            <p:nvPr/>
          </p:nvPicPr>
          <p:blipFill>
            <a:blip r:embed="rId3"/>
            <a:stretch>
              <a:fillRect/>
            </a:stretch>
          </p:blipFill>
          <p:spPr>
            <a:xfrm>
              <a:off x="9568044" y="1872000"/>
              <a:ext cx="52760" cy="90000"/>
            </a:xfrm>
            <a:prstGeom prst="rect">
              <a:avLst/>
            </a:prstGeom>
          </p:spPr>
        </p:pic>
      </p:grpSp>
    </p:spTree>
    <p:extLst>
      <p:ext uri="{BB962C8B-B14F-4D97-AF65-F5344CB8AC3E}">
        <p14:creationId xmlns:p14="http://schemas.microsoft.com/office/powerpoint/2010/main" val="239363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2000" fill="hold"/>
                                        <p:tgtEl>
                                          <p:spTgt spid="12"/>
                                        </p:tgtEl>
                                      </p:cBhvr>
                                      <p:by x="50000" y="5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6" presetClass="emph" presetSubtype="0" fill="hold" nodeType="withEffect">
                                  <p:stCondLst>
                                    <p:cond delay="0"/>
                                  </p:stCondLst>
                                  <p:childTnLst>
                                    <p:animScale>
                                      <p:cBhvr>
                                        <p:cTn id="14" dur="2000" fill="hold"/>
                                        <p:tgtEl>
                                          <p:spTgt spid="9"/>
                                        </p:tgtEl>
                                      </p:cBhvr>
                                      <p:by x="50000" y="50000"/>
                                    </p:animScale>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6" presetClass="emph" presetSubtype="0" fill="hold" nodeType="withEffect">
                                  <p:stCondLst>
                                    <p:cond delay="0"/>
                                  </p:stCondLst>
                                  <p:childTnLst>
                                    <p:animScale>
                                      <p:cBhvr>
                                        <p:cTn id="20" dur="2000" fill="hold"/>
                                        <p:tgtEl>
                                          <p:spTgt spid="1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Static optimization</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81</a:t>
            </a:fld>
            <a:endParaRPr lang="de-AT" dirty="0"/>
          </a:p>
        </p:txBody>
      </p:sp>
      <p:sp>
        <p:nvSpPr>
          <p:cNvPr id="20" name="Rectangle 53">
            <a:extLst>
              <a:ext uri="{FF2B5EF4-FFF2-40B4-BE49-F238E27FC236}">
                <a16:creationId xmlns:a16="http://schemas.microsoft.com/office/drawing/2014/main" id="{23BA65B3-C830-425B-86F2-32BB2536F074}"/>
              </a:ext>
            </a:extLst>
          </p:cNvPr>
          <p:cNvSpPr txBox="1">
            <a:spLocks noChangeArrowheads="1"/>
          </p:cNvSpPr>
          <p:nvPr/>
        </p:nvSpPr>
        <p:spPr>
          <a:xfrm>
            <a:off x="309581" y="2219417"/>
            <a:ext cx="7872288" cy="31781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Verdana" charset="0"/>
                <a:ea typeface="ＭＳ Ｐゴシック" charset="0"/>
                <a:cs typeface="ＭＳ Ｐゴシック" charset="0"/>
              </a:rPr>
              <a:t>Determines the </a:t>
            </a:r>
            <a:r>
              <a:rPr lang="ja-JP" altLang="en-US" sz="2400" dirty="0">
                <a:latin typeface="Verdana" charset="0"/>
                <a:ea typeface="ＭＳ Ｐゴシック" charset="0"/>
                <a:cs typeface="ＭＳ Ｐゴシック" charset="0"/>
              </a:rPr>
              <a:t>“</a:t>
            </a:r>
            <a:r>
              <a:rPr lang="en-US" sz="2400" dirty="0">
                <a:latin typeface="Verdana" charset="0"/>
                <a:ea typeface="ＭＳ Ｐゴシック" charset="0"/>
                <a:cs typeface="ＭＳ Ｐゴシック" charset="0"/>
              </a:rPr>
              <a:t>best</a:t>
            </a:r>
            <a:r>
              <a:rPr lang="ja-JP" altLang="en-US" sz="2400" dirty="0">
                <a:latin typeface="Verdana" charset="0"/>
                <a:ea typeface="ＭＳ Ｐゴシック" charset="0"/>
                <a:cs typeface="ＭＳ Ｐゴシック" charset="0"/>
              </a:rPr>
              <a:t>”</a:t>
            </a:r>
            <a:r>
              <a:rPr lang="en-US" sz="2400" dirty="0">
                <a:latin typeface="Verdana" charset="0"/>
                <a:ea typeface="ＭＳ Ｐゴシック" charset="0"/>
                <a:cs typeface="ＭＳ Ｐゴシック" charset="0"/>
              </a:rPr>
              <a:t> set of muscle forces that </a:t>
            </a:r>
          </a:p>
          <a:p>
            <a:pPr marL="361950" lvl="1" indent="-180975">
              <a:lnSpc>
                <a:spcPct val="150000"/>
              </a:lnSpc>
              <a:tabLst>
                <a:tab pos="361950" algn="l"/>
              </a:tabLst>
            </a:pPr>
            <a:r>
              <a:rPr lang="en-US" sz="2000" dirty="0">
                <a:latin typeface="Verdana" charset="0"/>
                <a:ea typeface="ＭＳ Ｐゴシック" charset="0"/>
              </a:rPr>
              <a:t>Produce net joint moments at a discrete time</a:t>
            </a:r>
          </a:p>
          <a:p>
            <a:pPr marL="361950" lvl="1" indent="-180975">
              <a:lnSpc>
                <a:spcPct val="150000"/>
              </a:lnSpc>
              <a:tabLst>
                <a:tab pos="361950" algn="l"/>
              </a:tabLst>
            </a:pPr>
            <a:r>
              <a:rPr lang="en-US" sz="2000" dirty="0">
                <a:latin typeface="Verdana" charset="0"/>
                <a:ea typeface="ＭＳ Ｐゴシック" charset="0"/>
              </a:rPr>
              <a:t>Do not violate muscle force limits </a:t>
            </a:r>
          </a:p>
          <a:p>
            <a:pPr marL="361950" lvl="1" indent="-180975">
              <a:lnSpc>
                <a:spcPct val="150000"/>
              </a:lnSpc>
              <a:tabLst>
                <a:tab pos="361950" algn="l"/>
              </a:tabLst>
            </a:pPr>
            <a:r>
              <a:rPr lang="en-US" sz="2000" dirty="0">
                <a:latin typeface="Verdana" charset="0"/>
                <a:ea typeface="ＭＳ Ｐゴシック" charset="0"/>
              </a:rPr>
              <a:t>Optimize a performance criterion</a:t>
            </a:r>
          </a:p>
        </p:txBody>
      </p:sp>
      <p:grpSp>
        <p:nvGrpSpPr>
          <p:cNvPr id="24" name="Group 2">
            <a:extLst>
              <a:ext uri="{FF2B5EF4-FFF2-40B4-BE49-F238E27FC236}">
                <a16:creationId xmlns:a16="http://schemas.microsoft.com/office/drawing/2014/main" id="{19CA41A8-794E-4C05-878F-7143A9B935B4}"/>
              </a:ext>
            </a:extLst>
          </p:cNvPr>
          <p:cNvGrpSpPr>
            <a:grpSpLocks/>
          </p:cNvGrpSpPr>
          <p:nvPr/>
        </p:nvGrpSpPr>
        <p:grpSpPr bwMode="auto">
          <a:xfrm>
            <a:off x="8071400" y="-2560567"/>
            <a:ext cx="4458607" cy="9067728"/>
            <a:chOff x="3716" y="-15"/>
            <a:chExt cx="2044" cy="4157"/>
          </a:xfrm>
        </p:grpSpPr>
        <p:grpSp>
          <p:nvGrpSpPr>
            <p:cNvPr id="25" name="Group 3">
              <a:extLst>
                <a:ext uri="{FF2B5EF4-FFF2-40B4-BE49-F238E27FC236}">
                  <a16:creationId xmlns:a16="http://schemas.microsoft.com/office/drawing/2014/main" id="{7AAE6255-3E6C-4F86-9AD3-8B6113A8B52D}"/>
                </a:ext>
              </a:extLst>
            </p:cNvPr>
            <p:cNvGrpSpPr>
              <a:grpSpLocks/>
            </p:cNvGrpSpPr>
            <p:nvPr/>
          </p:nvGrpSpPr>
          <p:grpSpPr bwMode="auto">
            <a:xfrm>
              <a:off x="3996" y="-15"/>
              <a:ext cx="1547" cy="4157"/>
              <a:chOff x="3996" y="-15"/>
              <a:chExt cx="1547" cy="4157"/>
            </a:xfrm>
          </p:grpSpPr>
          <p:pic>
            <p:nvPicPr>
              <p:cNvPr id="63" name="Picture 4" descr="pelvis_skin">
                <a:extLst>
                  <a:ext uri="{FF2B5EF4-FFF2-40B4-BE49-F238E27FC236}">
                    <a16:creationId xmlns:a16="http://schemas.microsoft.com/office/drawing/2014/main" id="{28CE2A83-2A6A-4B2C-A3AB-1BBF26D48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9" y="-15"/>
                <a:ext cx="894" cy="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5" descr="thigh_skin">
                <a:extLst>
                  <a:ext uri="{FF2B5EF4-FFF2-40B4-BE49-F238E27FC236}">
                    <a16:creationId xmlns:a16="http://schemas.microsoft.com/office/drawing/2014/main" id="{4D45B27B-ABAC-44EF-A9EF-B7232B9734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00000">
                <a:off x="4269" y="10"/>
                <a:ext cx="908" cy="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 descr="shank_skin">
                <a:extLst>
                  <a:ext uri="{FF2B5EF4-FFF2-40B4-BE49-F238E27FC236}">
                    <a16:creationId xmlns:a16="http://schemas.microsoft.com/office/drawing/2014/main" id="{273A51D3-62E0-40EC-92DF-AF84276145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00000">
                <a:off x="4355" y="2047"/>
                <a:ext cx="614" cy="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7" descr="foot_skin">
                <a:extLst>
                  <a:ext uri="{FF2B5EF4-FFF2-40B4-BE49-F238E27FC236}">
                    <a16:creationId xmlns:a16="http://schemas.microsoft.com/office/drawing/2014/main" id="{4BAB5463-FF0F-43C3-AFE7-93C62DF834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7" y="3690"/>
                <a:ext cx="1122"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8" descr="foot_bones">
                <a:extLst>
                  <a:ext uri="{FF2B5EF4-FFF2-40B4-BE49-F238E27FC236}">
                    <a16:creationId xmlns:a16="http://schemas.microsoft.com/office/drawing/2014/main" id="{F0CE5328-3917-479D-BF91-B24AB94C49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7" y="3690"/>
                <a:ext cx="1122"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9" descr="shank_bones">
                <a:extLst>
                  <a:ext uri="{FF2B5EF4-FFF2-40B4-BE49-F238E27FC236}">
                    <a16:creationId xmlns:a16="http://schemas.microsoft.com/office/drawing/2014/main" id="{9594EBE5-F21D-4BCB-997F-21F6440BDA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800000">
                <a:off x="4355" y="2047"/>
                <a:ext cx="614" cy="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0" descr="thigh_bones">
                <a:extLst>
                  <a:ext uri="{FF2B5EF4-FFF2-40B4-BE49-F238E27FC236}">
                    <a16:creationId xmlns:a16="http://schemas.microsoft.com/office/drawing/2014/main" id="{12B112F4-98B7-474D-A9CF-C4FB49A0F2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0000">
                <a:off x="4269" y="10"/>
                <a:ext cx="908" cy="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1" descr="patella">
                <a:extLst>
                  <a:ext uri="{FF2B5EF4-FFF2-40B4-BE49-F238E27FC236}">
                    <a16:creationId xmlns:a16="http://schemas.microsoft.com/office/drawing/2014/main" id="{A56D88A4-02EE-4335-A765-67C1C3A0C59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600000">
                <a:off x="3996" y="2235"/>
                <a:ext cx="199"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2" descr="pelvis_bones">
                <a:extLst>
                  <a:ext uri="{FF2B5EF4-FFF2-40B4-BE49-F238E27FC236}">
                    <a16:creationId xmlns:a16="http://schemas.microsoft.com/office/drawing/2014/main" id="{6FE7EA11-0CF7-4C9F-A24A-D0EDC8FDD00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9" y="-15"/>
                <a:ext cx="894" cy="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13">
              <a:extLst>
                <a:ext uri="{FF2B5EF4-FFF2-40B4-BE49-F238E27FC236}">
                  <a16:creationId xmlns:a16="http://schemas.microsoft.com/office/drawing/2014/main" id="{F9D86EE9-B0AB-404B-B974-E95D4EAE6F08}"/>
                </a:ext>
              </a:extLst>
            </p:cNvPr>
            <p:cNvGrpSpPr>
              <a:grpSpLocks/>
            </p:cNvGrpSpPr>
            <p:nvPr/>
          </p:nvGrpSpPr>
          <p:grpSpPr bwMode="auto">
            <a:xfrm>
              <a:off x="3829" y="4"/>
              <a:ext cx="1777" cy="2290"/>
              <a:chOff x="3829" y="4"/>
              <a:chExt cx="1777" cy="2290"/>
            </a:xfrm>
          </p:grpSpPr>
          <p:sp>
            <p:nvSpPr>
              <p:cNvPr id="61" name="Rectangle 14">
                <a:extLst>
                  <a:ext uri="{FF2B5EF4-FFF2-40B4-BE49-F238E27FC236}">
                    <a16:creationId xmlns:a16="http://schemas.microsoft.com/office/drawing/2014/main" id="{D5CA2984-6515-48D1-AF4F-3324986837BE}"/>
                  </a:ext>
                </a:extLst>
              </p:cNvPr>
              <p:cNvSpPr>
                <a:spLocks noChangeAspect="1" noChangeArrowheads="1"/>
              </p:cNvSpPr>
              <p:nvPr/>
            </p:nvSpPr>
            <p:spPr bwMode="gray">
              <a:xfrm>
                <a:off x="3829" y="1627"/>
                <a:ext cx="1777" cy="667"/>
              </a:xfrm>
              <a:prstGeom prst="rect">
                <a:avLst/>
              </a:prstGeom>
              <a:gradFill rotWithShape="1">
                <a:gsLst>
                  <a:gs pos="0">
                    <a:schemeClr val="bg1"/>
                  </a:gs>
                  <a:gs pos="100000">
                    <a:schemeClr val="tx1">
                      <a:alpha val="0"/>
                    </a:schemeClr>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62" name="Rectangle 15">
                <a:extLst>
                  <a:ext uri="{FF2B5EF4-FFF2-40B4-BE49-F238E27FC236}">
                    <a16:creationId xmlns:a16="http://schemas.microsoft.com/office/drawing/2014/main" id="{ADE83CFA-1E99-449F-A08D-D33A6C9057F8}"/>
                  </a:ext>
                </a:extLst>
              </p:cNvPr>
              <p:cNvSpPr>
                <a:spLocks noChangeAspect="1" noChangeArrowheads="1"/>
              </p:cNvSpPr>
              <p:nvPr/>
            </p:nvSpPr>
            <p:spPr bwMode="gray">
              <a:xfrm>
                <a:off x="3829" y="4"/>
                <a:ext cx="1777" cy="1633"/>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pSp>
        <p:grpSp>
          <p:nvGrpSpPr>
            <p:cNvPr id="28" name="Group 18">
              <a:extLst>
                <a:ext uri="{FF2B5EF4-FFF2-40B4-BE49-F238E27FC236}">
                  <a16:creationId xmlns:a16="http://schemas.microsoft.com/office/drawing/2014/main" id="{69C90BED-CEDE-4587-9620-7487DDFE7192}"/>
                </a:ext>
              </a:extLst>
            </p:cNvPr>
            <p:cNvGrpSpPr>
              <a:grpSpLocks/>
            </p:cNvGrpSpPr>
            <p:nvPr/>
          </p:nvGrpSpPr>
          <p:grpSpPr bwMode="auto">
            <a:xfrm>
              <a:off x="4744" y="3508"/>
              <a:ext cx="438" cy="225"/>
              <a:chOff x="4759" y="3553"/>
              <a:chExt cx="438" cy="225"/>
            </a:xfrm>
          </p:grpSpPr>
          <p:sp>
            <p:nvSpPr>
              <p:cNvPr id="59" name="Arc 19">
                <a:extLst>
                  <a:ext uri="{FF2B5EF4-FFF2-40B4-BE49-F238E27FC236}">
                    <a16:creationId xmlns:a16="http://schemas.microsoft.com/office/drawing/2014/main" id="{2AEA2DF5-7A41-4AF4-952A-F50E8B5D6237}"/>
                  </a:ext>
                </a:extLst>
              </p:cNvPr>
              <p:cNvSpPr>
                <a:spLocks noChangeAspect="1"/>
              </p:cNvSpPr>
              <p:nvPr/>
            </p:nvSpPr>
            <p:spPr bwMode="auto">
              <a:xfrm rot="3890190">
                <a:off x="4884" y="3466"/>
                <a:ext cx="225" cy="400"/>
              </a:xfrm>
              <a:custGeom>
                <a:avLst/>
                <a:gdLst>
                  <a:gd name="T0" fmla="*/ 0 w 22497"/>
                  <a:gd name="T1" fmla="*/ 0 h 40229"/>
                  <a:gd name="T2" fmla="*/ 0 w 22497"/>
                  <a:gd name="T3" fmla="*/ 0 h 40229"/>
                  <a:gd name="T4" fmla="*/ 0 w 22497"/>
                  <a:gd name="T5" fmla="*/ 0 h 40229"/>
                  <a:gd name="T6" fmla="*/ 0 60000 65536"/>
                  <a:gd name="T7" fmla="*/ 0 60000 65536"/>
                  <a:gd name="T8" fmla="*/ 0 60000 65536"/>
                  <a:gd name="T9" fmla="*/ 0 w 22497"/>
                  <a:gd name="T10" fmla="*/ 0 h 40229"/>
                  <a:gd name="T11" fmla="*/ 22497 w 22497"/>
                  <a:gd name="T12" fmla="*/ 40229 h 40229"/>
                </a:gdLst>
                <a:ahLst/>
                <a:cxnLst>
                  <a:cxn ang="T6">
                    <a:pos x="T0" y="T1"/>
                  </a:cxn>
                  <a:cxn ang="T7">
                    <a:pos x="T2" y="T3"/>
                  </a:cxn>
                  <a:cxn ang="T8">
                    <a:pos x="T4" y="T5"/>
                  </a:cxn>
                </a:cxnLst>
                <a:rect l="T9" t="T10" r="T11" b="T12"/>
                <a:pathLst>
                  <a:path w="22497" h="40229" fill="none" extrusionOk="0">
                    <a:moveTo>
                      <a:pt x="10667" y="40228"/>
                    </a:moveTo>
                    <a:cubicBezTo>
                      <a:pt x="4059" y="36350"/>
                      <a:pt x="0" y="29262"/>
                      <a:pt x="0" y="21600"/>
                    </a:cubicBezTo>
                    <a:cubicBezTo>
                      <a:pt x="0" y="9670"/>
                      <a:pt x="9670" y="0"/>
                      <a:pt x="21600" y="0"/>
                    </a:cubicBezTo>
                    <a:cubicBezTo>
                      <a:pt x="21899" y="-1"/>
                      <a:pt x="22198" y="6"/>
                      <a:pt x="22497" y="18"/>
                    </a:cubicBezTo>
                  </a:path>
                  <a:path w="22497" h="40229" stroke="0" extrusionOk="0">
                    <a:moveTo>
                      <a:pt x="10667" y="40228"/>
                    </a:moveTo>
                    <a:cubicBezTo>
                      <a:pt x="4059" y="36350"/>
                      <a:pt x="0" y="29262"/>
                      <a:pt x="0" y="21600"/>
                    </a:cubicBezTo>
                    <a:cubicBezTo>
                      <a:pt x="0" y="9670"/>
                      <a:pt x="9670" y="0"/>
                      <a:pt x="21600" y="0"/>
                    </a:cubicBezTo>
                    <a:cubicBezTo>
                      <a:pt x="21899" y="-1"/>
                      <a:pt x="22198" y="6"/>
                      <a:pt x="22497" y="18"/>
                    </a:cubicBezTo>
                    <a:lnTo>
                      <a:pt x="21600" y="21600"/>
                    </a:lnTo>
                    <a:close/>
                  </a:path>
                </a:pathLst>
              </a:custGeom>
              <a:noFill/>
              <a:ln w="58801">
                <a:solidFill>
                  <a:srgbClr val="0ECA24"/>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60" name="Freeform 20">
                <a:extLst>
                  <a:ext uri="{FF2B5EF4-FFF2-40B4-BE49-F238E27FC236}">
                    <a16:creationId xmlns:a16="http://schemas.microsoft.com/office/drawing/2014/main" id="{08D4F39F-B1A8-4E5E-B081-FAA83F557489}"/>
                  </a:ext>
                </a:extLst>
              </p:cNvPr>
              <p:cNvSpPr>
                <a:spLocks noChangeAspect="1"/>
              </p:cNvSpPr>
              <p:nvPr/>
            </p:nvSpPr>
            <p:spPr bwMode="auto">
              <a:xfrm rot="5390189">
                <a:off x="4781" y="3657"/>
                <a:ext cx="92" cy="135"/>
              </a:xfrm>
              <a:custGeom>
                <a:avLst/>
                <a:gdLst>
                  <a:gd name="T0" fmla="*/ 18 w 152"/>
                  <a:gd name="T1" fmla="*/ 0 h 222"/>
                  <a:gd name="T2" fmla="*/ 34 w 152"/>
                  <a:gd name="T3" fmla="*/ 34 h 222"/>
                  <a:gd name="T4" fmla="*/ 0 w 152"/>
                  <a:gd name="T5" fmla="*/ 50 h 222"/>
                  <a:gd name="T6" fmla="*/ 0 60000 65536"/>
                  <a:gd name="T7" fmla="*/ 0 60000 65536"/>
                  <a:gd name="T8" fmla="*/ 0 60000 65536"/>
                  <a:gd name="T9" fmla="*/ 0 w 152"/>
                  <a:gd name="T10" fmla="*/ 0 h 222"/>
                  <a:gd name="T11" fmla="*/ 152 w 152"/>
                  <a:gd name="T12" fmla="*/ 222 h 222"/>
                </a:gdLst>
                <a:ahLst/>
                <a:cxnLst>
                  <a:cxn ang="T6">
                    <a:pos x="T0" y="T1"/>
                  </a:cxn>
                  <a:cxn ang="T7">
                    <a:pos x="T2" y="T3"/>
                  </a:cxn>
                  <a:cxn ang="T8">
                    <a:pos x="T4" y="T5"/>
                  </a:cxn>
                </a:cxnLst>
                <a:rect l="T9" t="T10" r="T11" b="T12"/>
                <a:pathLst>
                  <a:path w="152" h="222">
                    <a:moveTo>
                      <a:pt x="81" y="0"/>
                    </a:moveTo>
                    <a:lnTo>
                      <a:pt x="152" y="151"/>
                    </a:lnTo>
                    <a:lnTo>
                      <a:pt x="0" y="222"/>
                    </a:lnTo>
                  </a:path>
                </a:pathLst>
              </a:custGeom>
              <a:noFill/>
              <a:ln w="60325" cap="rnd">
                <a:solidFill>
                  <a:srgbClr val="0ECA24"/>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pSp>
        <p:sp>
          <p:nvSpPr>
            <p:cNvPr id="29" name="Oval 21">
              <a:extLst>
                <a:ext uri="{FF2B5EF4-FFF2-40B4-BE49-F238E27FC236}">
                  <a16:creationId xmlns:a16="http://schemas.microsoft.com/office/drawing/2014/main" id="{3EBF417F-279B-4E0F-A53A-CB7FE5446EAA}"/>
                </a:ext>
              </a:extLst>
            </p:cNvPr>
            <p:cNvSpPr>
              <a:spLocks noChangeArrowheads="1"/>
            </p:cNvSpPr>
            <p:nvPr/>
          </p:nvSpPr>
          <p:spPr bwMode="auto">
            <a:xfrm>
              <a:off x="4461" y="263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0" name="Line 22">
              <a:extLst>
                <a:ext uri="{FF2B5EF4-FFF2-40B4-BE49-F238E27FC236}">
                  <a16:creationId xmlns:a16="http://schemas.microsoft.com/office/drawing/2014/main" id="{2A8BC23E-B12E-4FBE-9E5F-E854736C88BE}"/>
                </a:ext>
              </a:extLst>
            </p:cNvPr>
            <p:cNvSpPr>
              <a:spLocks noChangeShapeType="1"/>
            </p:cNvSpPr>
            <p:nvPr/>
          </p:nvSpPr>
          <p:spPr bwMode="auto">
            <a:xfrm rot="-1680000">
              <a:off x="4801" y="2574"/>
              <a:ext cx="0" cy="13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1" name="Oval 23">
              <a:extLst>
                <a:ext uri="{FF2B5EF4-FFF2-40B4-BE49-F238E27FC236}">
                  <a16:creationId xmlns:a16="http://schemas.microsoft.com/office/drawing/2014/main" id="{77D3245B-A4F5-4726-A486-82B8AE53C0A6}"/>
                </a:ext>
              </a:extLst>
            </p:cNvPr>
            <p:cNvSpPr>
              <a:spLocks noChangeArrowheads="1"/>
            </p:cNvSpPr>
            <p:nvPr/>
          </p:nvSpPr>
          <p:spPr bwMode="auto">
            <a:xfrm>
              <a:off x="5097" y="3835"/>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2" name="Oval 24">
              <a:extLst>
                <a:ext uri="{FF2B5EF4-FFF2-40B4-BE49-F238E27FC236}">
                  <a16:creationId xmlns:a16="http://schemas.microsoft.com/office/drawing/2014/main" id="{76507DA8-F2A8-416A-B91C-1319F75A0DA7}"/>
                </a:ext>
              </a:extLst>
            </p:cNvPr>
            <p:cNvSpPr>
              <a:spLocks noChangeAspect="1" noChangeArrowheads="1"/>
            </p:cNvSpPr>
            <p:nvPr/>
          </p:nvSpPr>
          <p:spPr bwMode="auto">
            <a:xfrm rot="-1680000">
              <a:off x="4701" y="3018"/>
              <a:ext cx="155" cy="408"/>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3" name="Oval 25">
              <a:extLst>
                <a:ext uri="{FF2B5EF4-FFF2-40B4-BE49-F238E27FC236}">
                  <a16:creationId xmlns:a16="http://schemas.microsoft.com/office/drawing/2014/main" id="{0A72C8E9-EDE5-4E7A-B979-A6494751F2BE}"/>
                </a:ext>
              </a:extLst>
            </p:cNvPr>
            <p:cNvSpPr>
              <a:spLocks noChangeArrowheads="1"/>
            </p:cNvSpPr>
            <p:nvPr/>
          </p:nvSpPr>
          <p:spPr bwMode="auto">
            <a:xfrm>
              <a:off x="5205" y="388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4" name="Oval 26">
              <a:extLst>
                <a:ext uri="{FF2B5EF4-FFF2-40B4-BE49-F238E27FC236}">
                  <a16:creationId xmlns:a16="http://schemas.microsoft.com/office/drawing/2014/main" id="{337FA5FB-B1CE-46DD-8D93-F045F9D8A241}"/>
                </a:ext>
              </a:extLst>
            </p:cNvPr>
            <p:cNvSpPr>
              <a:spLocks noChangeArrowheads="1"/>
            </p:cNvSpPr>
            <p:nvPr/>
          </p:nvSpPr>
          <p:spPr bwMode="auto">
            <a:xfrm>
              <a:off x="4400" y="2503"/>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5" name="Oval 27">
              <a:extLst>
                <a:ext uri="{FF2B5EF4-FFF2-40B4-BE49-F238E27FC236}">
                  <a16:creationId xmlns:a16="http://schemas.microsoft.com/office/drawing/2014/main" id="{2E1C49CF-0B49-49CF-A023-13786A2B36C9}"/>
                </a:ext>
              </a:extLst>
            </p:cNvPr>
            <p:cNvSpPr>
              <a:spLocks noChangeArrowheads="1"/>
            </p:cNvSpPr>
            <p:nvPr/>
          </p:nvSpPr>
          <p:spPr bwMode="auto">
            <a:xfrm>
              <a:off x="4321" y="2143"/>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6" name="Text Box 28">
              <a:extLst>
                <a:ext uri="{FF2B5EF4-FFF2-40B4-BE49-F238E27FC236}">
                  <a16:creationId xmlns:a16="http://schemas.microsoft.com/office/drawing/2014/main" id="{FBAE7ECE-0D76-40B8-9336-ED0D0442927D}"/>
                </a:ext>
              </a:extLst>
            </p:cNvPr>
            <p:cNvSpPr txBox="1">
              <a:spLocks noChangeArrowheads="1"/>
            </p:cNvSpPr>
            <p:nvPr/>
          </p:nvSpPr>
          <p:spPr bwMode="auto">
            <a:xfrm>
              <a:off x="4999" y="3096"/>
              <a:ext cx="76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spAutoFit/>
            </a:bodyPr>
            <a:lstStyle>
              <a:lvl1pPr marL="114300" indent="-114300">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a:solidFill>
                    <a:srgbClr val="CA0D0D"/>
                  </a:solidFill>
                  <a:latin typeface="Verdana" charset="0"/>
                </a:rPr>
                <a:t>Tibialis posterior</a:t>
              </a:r>
              <a:endParaRPr lang="en-US" sz="1200" i="1">
                <a:solidFill>
                  <a:srgbClr val="CA0D0D"/>
                </a:solidFill>
              </a:endParaRPr>
            </a:p>
          </p:txBody>
        </p:sp>
        <p:sp>
          <p:nvSpPr>
            <p:cNvPr id="37" name="Text Box 29">
              <a:extLst>
                <a:ext uri="{FF2B5EF4-FFF2-40B4-BE49-F238E27FC236}">
                  <a16:creationId xmlns:a16="http://schemas.microsoft.com/office/drawing/2014/main" id="{9A85253C-D11D-49E8-AA98-4E27488F9C21}"/>
                </a:ext>
              </a:extLst>
            </p:cNvPr>
            <p:cNvSpPr txBox="1">
              <a:spLocks noChangeArrowheads="1"/>
            </p:cNvSpPr>
            <p:nvPr/>
          </p:nvSpPr>
          <p:spPr bwMode="auto">
            <a:xfrm>
              <a:off x="4852" y="2816"/>
              <a:ext cx="9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nchor="ctr">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a:solidFill>
                    <a:srgbClr val="CA0D0D"/>
                  </a:solidFill>
                  <a:latin typeface="Verdana" charset="0"/>
                </a:rPr>
                <a:t>Soleus</a:t>
              </a:r>
              <a:endParaRPr lang="en-US" sz="1200" i="1">
                <a:solidFill>
                  <a:srgbClr val="CA0D0D"/>
                </a:solidFill>
              </a:endParaRPr>
            </a:p>
          </p:txBody>
        </p:sp>
        <p:sp>
          <p:nvSpPr>
            <p:cNvPr id="38" name="Text Box 30">
              <a:extLst>
                <a:ext uri="{FF2B5EF4-FFF2-40B4-BE49-F238E27FC236}">
                  <a16:creationId xmlns:a16="http://schemas.microsoft.com/office/drawing/2014/main" id="{5A309D47-629F-4EA5-9792-FF4F46B6A9AF}"/>
                </a:ext>
              </a:extLst>
            </p:cNvPr>
            <p:cNvSpPr txBox="1">
              <a:spLocks noChangeArrowheads="1"/>
            </p:cNvSpPr>
            <p:nvPr/>
          </p:nvSpPr>
          <p:spPr bwMode="auto">
            <a:xfrm>
              <a:off x="4770" y="2524"/>
              <a:ext cx="9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nchor="ctr">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dirty="0">
                  <a:solidFill>
                    <a:srgbClr val="CA0D0D"/>
                  </a:solidFill>
                  <a:latin typeface="Verdana" charset="0"/>
                </a:rPr>
                <a:t>Gastrocnemius</a:t>
              </a:r>
              <a:endParaRPr lang="en-US" sz="1200" i="1" dirty="0">
                <a:solidFill>
                  <a:srgbClr val="CA0D0D"/>
                </a:solidFill>
              </a:endParaRPr>
            </a:p>
          </p:txBody>
        </p:sp>
        <p:sp>
          <p:nvSpPr>
            <p:cNvPr id="40" name="Text Box 32">
              <a:extLst>
                <a:ext uri="{FF2B5EF4-FFF2-40B4-BE49-F238E27FC236}">
                  <a16:creationId xmlns:a16="http://schemas.microsoft.com/office/drawing/2014/main" id="{EC0E1640-9AB6-47AF-93D8-9135CEE2D2F5}"/>
                </a:ext>
              </a:extLst>
            </p:cNvPr>
            <p:cNvSpPr txBox="1">
              <a:spLocks noChangeArrowheads="1"/>
            </p:cNvSpPr>
            <p:nvPr/>
          </p:nvSpPr>
          <p:spPr bwMode="auto">
            <a:xfrm>
              <a:off x="3846" y="3026"/>
              <a:ext cx="707"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rIns="0">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r" defTabSz="685800" eaLnBrk="0" fontAlgn="base" hangingPunct="0">
                <a:spcBef>
                  <a:spcPct val="0"/>
                </a:spcBef>
                <a:spcAft>
                  <a:spcPct val="0"/>
                </a:spcAft>
              </a:pPr>
              <a:r>
                <a:rPr lang="en-US" sz="1200">
                  <a:solidFill>
                    <a:srgbClr val="CA0D0D"/>
                  </a:solidFill>
                  <a:latin typeface="Verdana" charset="0"/>
                </a:rPr>
                <a:t>Extensor   </a:t>
              </a:r>
              <a:br>
                <a:rPr lang="en-US" sz="1200">
                  <a:solidFill>
                    <a:srgbClr val="CA0D0D"/>
                  </a:solidFill>
                  <a:latin typeface="Verdana" charset="0"/>
                </a:rPr>
              </a:br>
              <a:r>
                <a:rPr lang="en-US" sz="1200">
                  <a:solidFill>
                    <a:srgbClr val="CA0D0D"/>
                  </a:solidFill>
                  <a:latin typeface="Verdana" charset="0"/>
                </a:rPr>
                <a:t>digitorum</a:t>
              </a:r>
              <a:endParaRPr lang="en-US" sz="1200" i="1">
                <a:solidFill>
                  <a:srgbClr val="CA0D0D"/>
                </a:solidFill>
              </a:endParaRPr>
            </a:p>
          </p:txBody>
        </p:sp>
        <p:sp>
          <p:nvSpPr>
            <p:cNvPr id="41" name="Text Box 33">
              <a:extLst>
                <a:ext uri="{FF2B5EF4-FFF2-40B4-BE49-F238E27FC236}">
                  <a16:creationId xmlns:a16="http://schemas.microsoft.com/office/drawing/2014/main" id="{2BC18735-69A1-4C57-B063-B1D8B47D323D}"/>
                </a:ext>
              </a:extLst>
            </p:cNvPr>
            <p:cNvSpPr txBox="1">
              <a:spLocks noChangeArrowheads="1"/>
            </p:cNvSpPr>
            <p:nvPr/>
          </p:nvSpPr>
          <p:spPr bwMode="auto">
            <a:xfrm>
              <a:off x="3716" y="2681"/>
              <a:ext cx="58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rIns="0">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r" defTabSz="685800" eaLnBrk="0" fontAlgn="base" hangingPunct="0">
                <a:spcBef>
                  <a:spcPct val="0"/>
                </a:spcBef>
                <a:spcAft>
                  <a:spcPct val="0"/>
                </a:spcAft>
              </a:pPr>
              <a:r>
                <a:rPr lang="en-US" sz="1200">
                  <a:solidFill>
                    <a:srgbClr val="CA0D0D"/>
                  </a:solidFill>
                  <a:latin typeface="Verdana" charset="0"/>
                </a:rPr>
                <a:t>Tibialis   </a:t>
              </a:r>
              <a:br>
                <a:rPr lang="en-US" sz="1200">
                  <a:solidFill>
                    <a:srgbClr val="CA0D0D"/>
                  </a:solidFill>
                  <a:latin typeface="Verdana" charset="0"/>
                </a:rPr>
              </a:br>
              <a:r>
                <a:rPr lang="en-US" sz="1200">
                  <a:solidFill>
                    <a:srgbClr val="CA0D0D"/>
                  </a:solidFill>
                  <a:latin typeface="Verdana" charset="0"/>
                </a:rPr>
                <a:t> anterior</a:t>
              </a:r>
              <a:endParaRPr lang="en-US" sz="1200" i="1">
                <a:solidFill>
                  <a:srgbClr val="CA0D0D"/>
                </a:solidFill>
              </a:endParaRPr>
            </a:p>
          </p:txBody>
        </p:sp>
        <p:sp>
          <p:nvSpPr>
            <p:cNvPr id="42" name="Oval 34">
              <a:extLst>
                <a:ext uri="{FF2B5EF4-FFF2-40B4-BE49-F238E27FC236}">
                  <a16:creationId xmlns:a16="http://schemas.microsoft.com/office/drawing/2014/main" id="{4CB47C43-CAD2-4772-A2DC-15F57F6525EB}"/>
                </a:ext>
              </a:extLst>
            </p:cNvPr>
            <p:cNvSpPr>
              <a:spLocks noChangeArrowheads="1"/>
            </p:cNvSpPr>
            <p:nvPr/>
          </p:nvSpPr>
          <p:spPr bwMode="auto">
            <a:xfrm>
              <a:off x="4400" y="257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43" name="Oval 35">
              <a:extLst>
                <a:ext uri="{FF2B5EF4-FFF2-40B4-BE49-F238E27FC236}">
                  <a16:creationId xmlns:a16="http://schemas.microsoft.com/office/drawing/2014/main" id="{62CAD2CA-C796-47F7-BE18-776E630ABCCE}"/>
                </a:ext>
              </a:extLst>
            </p:cNvPr>
            <p:cNvSpPr>
              <a:spLocks noChangeArrowheads="1"/>
            </p:cNvSpPr>
            <p:nvPr/>
          </p:nvSpPr>
          <p:spPr bwMode="auto">
            <a:xfrm>
              <a:off x="4904" y="3826"/>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44" name="Oval 36">
              <a:extLst>
                <a:ext uri="{FF2B5EF4-FFF2-40B4-BE49-F238E27FC236}">
                  <a16:creationId xmlns:a16="http://schemas.microsoft.com/office/drawing/2014/main" id="{D236AC5F-3F62-457D-AAFE-FDD23E66786D}"/>
                </a:ext>
              </a:extLst>
            </p:cNvPr>
            <p:cNvSpPr>
              <a:spLocks noChangeArrowheads="1"/>
            </p:cNvSpPr>
            <p:nvPr/>
          </p:nvSpPr>
          <p:spPr bwMode="auto">
            <a:xfrm>
              <a:off x="4361" y="2537"/>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45" name="Oval 37">
              <a:extLst>
                <a:ext uri="{FF2B5EF4-FFF2-40B4-BE49-F238E27FC236}">
                  <a16:creationId xmlns:a16="http://schemas.microsoft.com/office/drawing/2014/main" id="{2F499546-B153-4FF2-A23C-914D2F00FCC9}"/>
                </a:ext>
              </a:extLst>
            </p:cNvPr>
            <p:cNvSpPr>
              <a:spLocks noChangeArrowheads="1"/>
            </p:cNvSpPr>
            <p:nvPr/>
          </p:nvSpPr>
          <p:spPr bwMode="auto">
            <a:xfrm>
              <a:off x="4815" y="3854"/>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aphicFrame>
          <p:nvGraphicFramePr>
            <p:cNvPr id="46" name="Object 39">
              <a:extLst>
                <a:ext uri="{FF2B5EF4-FFF2-40B4-BE49-F238E27FC236}">
                  <a16:creationId xmlns:a16="http://schemas.microsoft.com/office/drawing/2014/main" id="{AEBDAD17-E6F4-4CFA-AD19-72CBA04D2226}"/>
                </a:ext>
              </a:extLst>
            </p:cNvPr>
            <p:cNvGraphicFramePr>
              <a:graphicFrameLocks noChangeAspect="1"/>
            </p:cNvGraphicFramePr>
            <p:nvPr/>
          </p:nvGraphicFramePr>
          <p:xfrm>
            <a:off x="4749" y="3209"/>
            <a:ext cx="156" cy="168"/>
          </p:xfrm>
          <a:graphic>
            <a:graphicData uri="http://schemas.openxmlformats.org/presentationml/2006/ole">
              <mc:AlternateContent xmlns:mc="http://schemas.openxmlformats.org/markup-compatibility/2006">
                <mc:Choice xmlns:v="urn:schemas-microsoft-com:vml" Requires="v">
                  <p:oleObj spid="_x0000_s10272" name="Equation" r:id="rId13" imgW="164814" imgH="177492" progId="Equation.3">
                    <p:embed/>
                  </p:oleObj>
                </mc:Choice>
                <mc:Fallback>
                  <p:oleObj name="Equation" r:id="rId13" imgW="164814" imgH="177492" progId="Equation.3">
                    <p:embed/>
                    <p:pic>
                      <p:nvPicPr>
                        <p:cNvPr id="197" name="Object 39">
                          <a:extLst>
                            <a:ext uri="{FF2B5EF4-FFF2-40B4-BE49-F238E27FC236}">
                              <a16:creationId xmlns:a16="http://schemas.microsoft.com/office/drawing/2014/main" id="{3A4896CC-0660-4790-B8A1-309D6D3DE8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49" y="3209"/>
                          <a:ext cx="156" cy="16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47" name="Line 40">
              <a:extLst>
                <a:ext uri="{FF2B5EF4-FFF2-40B4-BE49-F238E27FC236}">
                  <a16:creationId xmlns:a16="http://schemas.microsoft.com/office/drawing/2014/main" id="{E86BC5C0-E48A-49BA-9D0F-8CC8BF0FAB47}"/>
                </a:ext>
              </a:extLst>
            </p:cNvPr>
            <p:cNvSpPr>
              <a:spLocks noChangeShapeType="1"/>
            </p:cNvSpPr>
            <p:nvPr/>
          </p:nvSpPr>
          <p:spPr bwMode="auto">
            <a:xfrm rot="-1800000">
              <a:off x="4822" y="2414"/>
              <a:ext cx="0" cy="16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48" name="Oval 41">
              <a:extLst>
                <a:ext uri="{FF2B5EF4-FFF2-40B4-BE49-F238E27FC236}">
                  <a16:creationId xmlns:a16="http://schemas.microsoft.com/office/drawing/2014/main" id="{5F357776-CECC-46E5-B7AE-D2C8201DAAE1}"/>
                </a:ext>
              </a:extLst>
            </p:cNvPr>
            <p:cNvSpPr>
              <a:spLocks noChangeAspect="1" noChangeArrowheads="1"/>
            </p:cNvSpPr>
            <p:nvPr/>
          </p:nvSpPr>
          <p:spPr bwMode="auto">
            <a:xfrm rot="-1800000">
              <a:off x="4567" y="2704"/>
              <a:ext cx="173" cy="457"/>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49" name="Line 42">
              <a:extLst>
                <a:ext uri="{FF2B5EF4-FFF2-40B4-BE49-F238E27FC236}">
                  <a16:creationId xmlns:a16="http://schemas.microsoft.com/office/drawing/2014/main" id="{B5B1960A-0C75-4398-ADEC-1A2DC7E57749}"/>
                </a:ext>
              </a:extLst>
            </p:cNvPr>
            <p:cNvSpPr>
              <a:spLocks noChangeShapeType="1"/>
            </p:cNvSpPr>
            <p:nvPr/>
          </p:nvSpPr>
          <p:spPr bwMode="auto">
            <a:xfrm rot="-1620000">
              <a:off x="4784" y="2055"/>
              <a:ext cx="0" cy="19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50" name="Oval 43">
              <a:extLst>
                <a:ext uri="{FF2B5EF4-FFF2-40B4-BE49-F238E27FC236}">
                  <a16:creationId xmlns:a16="http://schemas.microsoft.com/office/drawing/2014/main" id="{BAD96E55-8405-4E85-9D68-2D1D2F7278F4}"/>
                </a:ext>
              </a:extLst>
            </p:cNvPr>
            <p:cNvSpPr>
              <a:spLocks noChangeArrowheads="1"/>
            </p:cNvSpPr>
            <p:nvPr/>
          </p:nvSpPr>
          <p:spPr bwMode="auto">
            <a:xfrm rot="-1620000">
              <a:off x="4491" y="2390"/>
              <a:ext cx="190" cy="501"/>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aphicFrame>
          <p:nvGraphicFramePr>
            <p:cNvPr id="51" name="Object 44">
              <a:extLst>
                <a:ext uri="{FF2B5EF4-FFF2-40B4-BE49-F238E27FC236}">
                  <a16:creationId xmlns:a16="http://schemas.microsoft.com/office/drawing/2014/main" id="{9A219684-406E-467E-BC0C-139A86F2EC45}"/>
                </a:ext>
              </a:extLst>
            </p:cNvPr>
            <p:cNvGraphicFramePr>
              <a:graphicFrameLocks noChangeAspect="1"/>
            </p:cNvGraphicFramePr>
            <p:nvPr/>
          </p:nvGraphicFramePr>
          <p:xfrm>
            <a:off x="4519" y="2562"/>
            <a:ext cx="132" cy="156"/>
          </p:xfrm>
          <a:graphic>
            <a:graphicData uri="http://schemas.openxmlformats.org/presentationml/2006/ole">
              <mc:AlternateContent xmlns:mc="http://schemas.openxmlformats.org/markup-compatibility/2006">
                <mc:Choice xmlns:v="urn:schemas-microsoft-com:vml" Requires="v">
                  <p:oleObj spid="_x0000_s10273" name="Equation" r:id="rId15" imgW="139579" imgH="164957" progId="Equation.3">
                    <p:embed/>
                  </p:oleObj>
                </mc:Choice>
                <mc:Fallback>
                  <p:oleObj name="Equation" r:id="rId15" imgW="139579" imgH="164957" progId="Equation.3">
                    <p:embed/>
                    <p:pic>
                      <p:nvPicPr>
                        <p:cNvPr id="202" name="Object 44">
                          <a:extLst>
                            <a:ext uri="{FF2B5EF4-FFF2-40B4-BE49-F238E27FC236}">
                              <a16:creationId xmlns:a16="http://schemas.microsoft.com/office/drawing/2014/main" id="{6785D8DD-06D7-4E63-9D3C-BCD55A4987F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19" y="2562"/>
                          <a:ext cx="132" cy="156"/>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52" name="Object 45">
              <a:extLst>
                <a:ext uri="{FF2B5EF4-FFF2-40B4-BE49-F238E27FC236}">
                  <a16:creationId xmlns:a16="http://schemas.microsoft.com/office/drawing/2014/main" id="{AF6ABCD2-5F4A-45D2-97DD-051F3EABF8D0}"/>
                </a:ext>
              </a:extLst>
            </p:cNvPr>
            <p:cNvGraphicFramePr>
              <a:graphicFrameLocks noChangeAspect="1"/>
            </p:cNvGraphicFramePr>
            <p:nvPr/>
          </p:nvGraphicFramePr>
          <p:xfrm>
            <a:off x="4619" y="2901"/>
            <a:ext cx="108" cy="132"/>
          </p:xfrm>
          <a:graphic>
            <a:graphicData uri="http://schemas.openxmlformats.org/presentationml/2006/ole">
              <mc:AlternateContent xmlns:mc="http://schemas.openxmlformats.org/markup-compatibility/2006">
                <mc:Choice xmlns:v="urn:schemas-microsoft-com:vml" Requires="v">
                  <p:oleObj spid="_x0000_s10274" name="Equation" r:id="rId17" imgW="114201" imgH="139579" progId="Equation.3">
                    <p:embed/>
                  </p:oleObj>
                </mc:Choice>
                <mc:Fallback>
                  <p:oleObj name="Equation" r:id="rId17" imgW="114201" imgH="139579" progId="Equation.3">
                    <p:embed/>
                    <p:pic>
                      <p:nvPicPr>
                        <p:cNvPr id="203" name="Object 45">
                          <a:extLst>
                            <a:ext uri="{FF2B5EF4-FFF2-40B4-BE49-F238E27FC236}">
                              <a16:creationId xmlns:a16="http://schemas.microsoft.com/office/drawing/2014/main" id="{531E4DA6-9184-4816-9801-E2148986BA5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19" y="2901"/>
                          <a:ext cx="108" cy="13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53" name="Line 46">
              <a:extLst>
                <a:ext uri="{FF2B5EF4-FFF2-40B4-BE49-F238E27FC236}">
                  <a16:creationId xmlns:a16="http://schemas.microsoft.com/office/drawing/2014/main" id="{03B5AAD1-017A-43EB-AA81-D087C7D6F279}"/>
                </a:ext>
              </a:extLst>
            </p:cNvPr>
            <p:cNvSpPr>
              <a:spLocks noChangeShapeType="1"/>
            </p:cNvSpPr>
            <p:nvPr/>
          </p:nvSpPr>
          <p:spPr bwMode="auto">
            <a:xfrm rot="-1320000">
              <a:off x="4674" y="2550"/>
              <a:ext cx="0" cy="135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54" name="Oval 47">
              <a:extLst>
                <a:ext uri="{FF2B5EF4-FFF2-40B4-BE49-F238E27FC236}">
                  <a16:creationId xmlns:a16="http://schemas.microsoft.com/office/drawing/2014/main" id="{3E7F4387-CE5C-47E9-A8A0-69B657D3B2D2}"/>
                </a:ext>
              </a:extLst>
            </p:cNvPr>
            <p:cNvSpPr>
              <a:spLocks noChangeAspect="1" noChangeArrowheads="1"/>
            </p:cNvSpPr>
            <p:nvPr/>
          </p:nvSpPr>
          <p:spPr bwMode="auto">
            <a:xfrm rot="-1320000">
              <a:off x="4596" y="3013"/>
              <a:ext cx="138" cy="363"/>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aphicFrame>
          <p:nvGraphicFramePr>
            <p:cNvPr id="55" name="Object 48">
              <a:extLst>
                <a:ext uri="{FF2B5EF4-FFF2-40B4-BE49-F238E27FC236}">
                  <a16:creationId xmlns:a16="http://schemas.microsoft.com/office/drawing/2014/main" id="{700CC13D-58A7-463B-9128-4253F12C726B}"/>
                </a:ext>
              </a:extLst>
            </p:cNvPr>
            <p:cNvGraphicFramePr>
              <a:graphicFrameLocks noChangeAspect="1"/>
            </p:cNvGraphicFramePr>
            <p:nvPr/>
          </p:nvGraphicFramePr>
          <p:xfrm>
            <a:off x="4568" y="3105"/>
            <a:ext cx="192" cy="168"/>
          </p:xfrm>
          <a:graphic>
            <a:graphicData uri="http://schemas.openxmlformats.org/presentationml/2006/ole">
              <mc:AlternateContent xmlns:mc="http://schemas.openxmlformats.org/markup-compatibility/2006">
                <mc:Choice xmlns:v="urn:schemas-microsoft-com:vml" Requires="v">
                  <p:oleObj spid="_x0000_s10275" name="Equation" r:id="rId19" imgW="202936" imgH="177569" progId="Equation.3">
                    <p:embed/>
                  </p:oleObj>
                </mc:Choice>
                <mc:Fallback>
                  <p:oleObj name="Equation" r:id="rId19" imgW="202936" imgH="177569" progId="Equation.3">
                    <p:embed/>
                    <p:pic>
                      <p:nvPicPr>
                        <p:cNvPr id="206" name="Object 48">
                          <a:extLst>
                            <a:ext uri="{FF2B5EF4-FFF2-40B4-BE49-F238E27FC236}">
                              <a16:creationId xmlns:a16="http://schemas.microsoft.com/office/drawing/2014/main" id="{309B9532-CB7F-4C91-90F9-9B8826DF605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68" y="3105"/>
                          <a:ext cx="192" cy="16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56" name="Line 49">
              <a:extLst>
                <a:ext uri="{FF2B5EF4-FFF2-40B4-BE49-F238E27FC236}">
                  <a16:creationId xmlns:a16="http://schemas.microsoft.com/office/drawing/2014/main" id="{B1C27022-E763-40E0-8975-7499928000BF}"/>
                </a:ext>
              </a:extLst>
            </p:cNvPr>
            <p:cNvSpPr>
              <a:spLocks noChangeShapeType="1"/>
            </p:cNvSpPr>
            <p:nvPr/>
          </p:nvSpPr>
          <p:spPr bwMode="auto">
            <a:xfrm rot="-1140000">
              <a:off x="4606" y="2519"/>
              <a:ext cx="0" cy="13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57" name="Oval 50">
              <a:extLst>
                <a:ext uri="{FF2B5EF4-FFF2-40B4-BE49-F238E27FC236}">
                  <a16:creationId xmlns:a16="http://schemas.microsoft.com/office/drawing/2014/main" id="{E0707CF7-CAB6-4C47-AD79-CD94002197AD}"/>
                </a:ext>
              </a:extLst>
            </p:cNvPr>
            <p:cNvSpPr>
              <a:spLocks noChangeAspect="1" noChangeArrowheads="1"/>
            </p:cNvSpPr>
            <p:nvPr/>
          </p:nvSpPr>
          <p:spPr bwMode="auto">
            <a:xfrm rot="-1140000">
              <a:off x="4412" y="2675"/>
              <a:ext cx="155" cy="409"/>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aphicFrame>
          <p:nvGraphicFramePr>
            <p:cNvPr id="58" name="Object 51">
              <a:extLst>
                <a:ext uri="{FF2B5EF4-FFF2-40B4-BE49-F238E27FC236}">
                  <a16:creationId xmlns:a16="http://schemas.microsoft.com/office/drawing/2014/main" id="{A560BF1C-E47F-44A5-8274-1E5D0F02188F}"/>
                </a:ext>
              </a:extLst>
            </p:cNvPr>
            <p:cNvGraphicFramePr>
              <a:graphicFrameLocks noChangeAspect="1"/>
            </p:cNvGraphicFramePr>
            <p:nvPr/>
          </p:nvGraphicFramePr>
          <p:xfrm>
            <a:off x="4411" y="2807"/>
            <a:ext cx="156" cy="144"/>
          </p:xfrm>
          <a:graphic>
            <a:graphicData uri="http://schemas.openxmlformats.org/presentationml/2006/ole">
              <mc:AlternateContent xmlns:mc="http://schemas.openxmlformats.org/markup-compatibility/2006">
                <mc:Choice xmlns:v="urn:schemas-microsoft-com:vml" Requires="v">
                  <p:oleObj spid="_x0000_s10276" name="Equation" r:id="rId21" imgW="164957" imgH="152268" progId="Equation.3">
                    <p:embed/>
                  </p:oleObj>
                </mc:Choice>
                <mc:Fallback>
                  <p:oleObj name="Equation" r:id="rId21" imgW="164957" imgH="152268" progId="Equation.3">
                    <p:embed/>
                    <p:pic>
                      <p:nvPicPr>
                        <p:cNvPr id="209" name="Object 51">
                          <a:extLst>
                            <a:ext uri="{FF2B5EF4-FFF2-40B4-BE49-F238E27FC236}">
                              <a16:creationId xmlns:a16="http://schemas.microsoft.com/office/drawing/2014/main" id="{0C5451D8-1169-4021-804E-2AE9C548AE8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11" y="2807"/>
                          <a:ext cx="156" cy="144"/>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pSp>
    </p:spTree>
    <p:extLst>
      <p:ext uri="{BB962C8B-B14F-4D97-AF65-F5344CB8AC3E}">
        <p14:creationId xmlns:p14="http://schemas.microsoft.com/office/powerpoint/2010/main" val="33282484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1"/>
                </a:solidFill>
              </a:rPr>
              <a:t>The Muscle Force Distribution Problem</a:t>
            </a:r>
            <a:endParaRPr lang="de-AT" sz="3200" dirty="0">
              <a:solidFill>
                <a:schemeClr val="tx1"/>
              </a:solidFill>
            </a:endParaRPr>
          </a:p>
        </p:txBody>
      </p:sp>
      <p:sp>
        <p:nvSpPr>
          <p:cNvPr id="4" name="Slide Number Placeholder 3"/>
          <p:cNvSpPr>
            <a:spLocks noGrp="1"/>
          </p:cNvSpPr>
          <p:nvPr>
            <p:ph type="sldNum" sz="quarter" idx="4"/>
          </p:nvPr>
        </p:nvSpPr>
        <p:spPr/>
        <p:txBody>
          <a:bodyPr/>
          <a:lstStyle/>
          <a:p>
            <a:fld id="{C35489C1-6B33-4937-9006-E5F93C9ADEC8}" type="slidenum">
              <a:rPr lang="de-AT" smtClean="0">
                <a:solidFill>
                  <a:schemeClr val="tx1"/>
                </a:solidFill>
              </a:rPr>
              <a:pPr/>
              <a:t>82</a:t>
            </a:fld>
            <a:endParaRPr lang="de-AT" dirty="0">
              <a:solidFill>
                <a:schemeClr val="tx1"/>
              </a:solidFill>
            </a:endParaRPr>
          </a:p>
        </p:txBody>
      </p:sp>
      <p:sp>
        <p:nvSpPr>
          <p:cNvPr id="72" name="Oval 2">
            <a:extLst>
              <a:ext uri="{FF2B5EF4-FFF2-40B4-BE49-F238E27FC236}">
                <a16:creationId xmlns:a16="http://schemas.microsoft.com/office/drawing/2014/main" id="{367DBBC3-BA69-491E-8F69-BC76223A2621}"/>
              </a:ext>
            </a:extLst>
          </p:cNvPr>
          <p:cNvSpPr>
            <a:spLocks noChangeArrowheads="1"/>
          </p:cNvSpPr>
          <p:nvPr/>
        </p:nvSpPr>
        <p:spPr bwMode="auto">
          <a:xfrm>
            <a:off x="2928939" y="2479675"/>
            <a:ext cx="274637" cy="274639"/>
          </a:xfrm>
          <a:prstGeom prst="ellipse">
            <a:avLst/>
          </a:prstGeom>
          <a:noFill/>
          <a:ln w="38100">
            <a:solidFill>
              <a:srgbClr val="CA0D0D"/>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 name="Oval 3">
            <a:extLst>
              <a:ext uri="{FF2B5EF4-FFF2-40B4-BE49-F238E27FC236}">
                <a16:creationId xmlns:a16="http://schemas.microsoft.com/office/drawing/2014/main" id="{806102A4-35A3-4904-BFE5-BA66D361E36F}"/>
              </a:ext>
            </a:extLst>
          </p:cNvPr>
          <p:cNvSpPr>
            <a:spLocks noChangeArrowheads="1"/>
          </p:cNvSpPr>
          <p:nvPr/>
        </p:nvSpPr>
        <p:spPr bwMode="auto">
          <a:xfrm>
            <a:off x="4048126" y="2479675"/>
            <a:ext cx="274639" cy="274639"/>
          </a:xfrm>
          <a:prstGeom prst="ellipse">
            <a:avLst/>
          </a:prstGeom>
          <a:noFill/>
          <a:ln w="38100">
            <a:solidFill>
              <a:srgbClr val="CA0D0D"/>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 name="Oval 4">
            <a:extLst>
              <a:ext uri="{FF2B5EF4-FFF2-40B4-BE49-F238E27FC236}">
                <a16:creationId xmlns:a16="http://schemas.microsoft.com/office/drawing/2014/main" id="{FA37CEE8-1A96-49B8-8BB7-D63B03831076}"/>
              </a:ext>
            </a:extLst>
          </p:cNvPr>
          <p:cNvSpPr>
            <a:spLocks noChangeArrowheads="1"/>
          </p:cNvSpPr>
          <p:nvPr/>
        </p:nvSpPr>
        <p:spPr bwMode="auto">
          <a:xfrm>
            <a:off x="3468688" y="2717800"/>
            <a:ext cx="365125" cy="365125"/>
          </a:xfrm>
          <a:prstGeom prst="ellipse">
            <a:avLst/>
          </a:prstGeom>
          <a:noFill/>
          <a:ln w="38100">
            <a:solidFill>
              <a:srgbClr val="CA0D0D"/>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5" name="Oval 5">
            <a:extLst>
              <a:ext uri="{FF2B5EF4-FFF2-40B4-BE49-F238E27FC236}">
                <a16:creationId xmlns:a16="http://schemas.microsoft.com/office/drawing/2014/main" id="{0F04F3E0-3DAF-4A2F-963A-E48A3305E501}"/>
              </a:ext>
            </a:extLst>
          </p:cNvPr>
          <p:cNvSpPr>
            <a:spLocks noChangeArrowheads="1"/>
          </p:cNvSpPr>
          <p:nvPr/>
        </p:nvSpPr>
        <p:spPr bwMode="auto">
          <a:xfrm>
            <a:off x="4521200" y="2717800"/>
            <a:ext cx="365125" cy="365125"/>
          </a:xfrm>
          <a:prstGeom prst="ellipse">
            <a:avLst/>
          </a:prstGeom>
          <a:noFill/>
          <a:ln w="38100">
            <a:solidFill>
              <a:srgbClr val="CA0D0D"/>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 name="Rectangle 56">
            <a:extLst>
              <a:ext uri="{FF2B5EF4-FFF2-40B4-BE49-F238E27FC236}">
                <a16:creationId xmlns:a16="http://schemas.microsoft.com/office/drawing/2014/main" id="{276196FC-A42F-48B8-8FE5-264679B7EF8E}"/>
              </a:ext>
            </a:extLst>
          </p:cNvPr>
          <p:cNvSpPr>
            <a:spLocks noChangeArrowheads="1"/>
          </p:cNvSpPr>
          <p:nvPr/>
        </p:nvSpPr>
        <p:spPr bwMode="auto">
          <a:xfrm>
            <a:off x="2184400" y="4443414"/>
            <a:ext cx="5119688" cy="1023937"/>
          </a:xfrm>
          <a:prstGeom prst="rect">
            <a:avLst/>
          </a:prstGeom>
          <a:solidFill>
            <a:srgbClr val="DDDDDD"/>
          </a:solidFill>
          <a:ln>
            <a:noFill/>
          </a:ln>
          <a:effectLst/>
          <a:extLst>
            <a:ext uri="{91240B29-F687-4f45-9708-019B960494DF}">
              <a14:hiddenLine xmlns="" xmlns:a14="http://schemas.microsoft.com/office/drawing/2010/main" w="38100">
                <a:solidFill>
                  <a:srgbClr val="CA0D0D"/>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77" name="Object 59">
            <a:extLst>
              <a:ext uri="{FF2B5EF4-FFF2-40B4-BE49-F238E27FC236}">
                <a16:creationId xmlns:a16="http://schemas.microsoft.com/office/drawing/2014/main" id="{19C6CEA5-68B2-4504-9DF0-EFEBBA8B9D65}"/>
              </a:ext>
            </a:extLst>
          </p:cNvPr>
          <p:cNvGraphicFramePr>
            <a:graphicFrameLocks noChangeAspect="1"/>
          </p:cNvGraphicFramePr>
          <p:nvPr>
            <p:extLst>
              <p:ext uri="{D42A27DB-BD31-4B8C-83A1-F6EECF244321}">
                <p14:modId xmlns:p14="http://schemas.microsoft.com/office/powerpoint/2010/main" val="4102965393"/>
              </p:ext>
            </p:extLst>
          </p:nvPr>
        </p:nvGraphicFramePr>
        <p:xfrm>
          <a:off x="2208213" y="2473325"/>
          <a:ext cx="2641600" cy="787400"/>
        </p:xfrm>
        <a:graphic>
          <a:graphicData uri="http://schemas.openxmlformats.org/presentationml/2006/ole">
            <mc:AlternateContent xmlns:mc="http://schemas.openxmlformats.org/markup-compatibility/2006">
              <mc:Choice xmlns:v="urn:schemas-microsoft-com:vml" Requires="v">
                <p:oleObj spid="_x0000_s11308" name="Equation" r:id="rId4" imgW="1320227" imgH="393529" progId="Equation.3">
                  <p:embed/>
                </p:oleObj>
              </mc:Choice>
              <mc:Fallback>
                <p:oleObj name="Equation" r:id="rId4" imgW="1320227" imgH="393529" progId="Equation.3">
                  <p:embed/>
                  <p:pic>
                    <p:nvPicPr>
                      <p:cNvPr id="494651" name="Object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213" y="2473325"/>
                        <a:ext cx="2641600" cy="787400"/>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78" name="AutoShape 60">
            <a:extLst>
              <a:ext uri="{FF2B5EF4-FFF2-40B4-BE49-F238E27FC236}">
                <a16:creationId xmlns:a16="http://schemas.microsoft.com/office/drawing/2014/main" id="{7A2C6881-11BA-45FA-8CA8-2CE6BAA5FC65}"/>
              </a:ext>
            </a:extLst>
          </p:cNvPr>
          <p:cNvSpPr>
            <a:spLocks/>
          </p:cNvSpPr>
          <p:nvPr/>
        </p:nvSpPr>
        <p:spPr bwMode="auto">
          <a:xfrm rot="16200000">
            <a:off x="3203576" y="3054352"/>
            <a:ext cx="228600" cy="911225"/>
          </a:xfrm>
          <a:prstGeom prst="leftBrace">
            <a:avLst>
              <a:gd name="adj1" fmla="val 33218"/>
              <a:gd name="adj2" fmla="val 50000"/>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 name="Text Box 61">
            <a:extLst>
              <a:ext uri="{FF2B5EF4-FFF2-40B4-BE49-F238E27FC236}">
                <a16:creationId xmlns:a16="http://schemas.microsoft.com/office/drawing/2014/main" id="{5D661298-CF61-4450-9E72-4F2195B9E6C2}"/>
              </a:ext>
            </a:extLst>
          </p:cNvPr>
          <p:cNvSpPr txBox="1">
            <a:spLocks noChangeArrowheads="1"/>
          </p:cNvSpPr>
          <p:nvPr/>
        </p:nvSpPr>
        <p:spPr bwMode="auto">
          <a:xfrm>
            <a:off x="2801939" y="3667126"/>
            <a:ext cx="1524000"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dirty="0">
                <a:latin typeface="Verdana" charset="0"/>
              </a:rPr>
              <a:t>flexion moment</a:t>
            </a:r>
          </a:p>
        </p:txBody>
      </p:sp>
      <p:sp>
        <p:nvSpPr>
          <p:cNvPr id="80" name="Text Box 62">
            <a:extLst>
              <a:ext uri="{FF2B5EF4-FFF2-40B4-BE49-F238E27FC236}">
                <a16:creationId xmlns:a16="http://schemas.microsoft.com/office/drawing/2014/main" id="{32B0BDFB-B1D7-4540-A9E1-4C3A5C6DAC17}"/>
              </a:ext>
            </a:extLst>
          </p:cNvPr>
          <p:cNvSpPr txBox="1">
            <a:spLocks noChangeArrowheads="1"/>
          </p:cNvSpPr>
          <p:nvPr/>
        </p:nvSpPr>
        <p:spPr bwMode="auto">
          <a:xfrm>
            <a:off x="3916363" y="3667126"/>
            <a:ext cx="1524000"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a:latin typeface="Verdana" charset="0"/>
              </a:rPr>
              <a:t>extension moment</a:t>
            </a:r>
          </a:p>
        </p:txBody>
      </p:sp>
      <p:sp>
        <p:nvSpPr>
          <p:cNvPr id="81" name="Text Box 63">
            <a:extLst>
              <a:ext uri="{FF2B5EF4-FFF2-40B4-BE49-F238E27FC236}">
                <a16:creationId xmlns:a16="http://schemas.microsoft.com/office/drawing/2014/main" id="{B7380919-54AD-4A7C-9DF6-E8E4E7CB02E9}"/>
              </a:ext>
            </a:extLst>
          </p:cNvPr>
          <p:cNvSpPr txBox="1">
            <a:spLocks noChangeArrowheads="1"/>
          </p:cNvSpPr>
          <p:nvPr/>
        </p:nvSpPr>
        <p:spPr bwMode="auto">
          <a:xfrm>
            <a:off x="1792289" y="1838326"/>
            <a:ext cx="1051698"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spAutoFit/>
          </a:bodyPr>
          <a:lstStyle/>
          <a:p>
            <a:pPr algn="l"/>
            <a:r>
              <a:rPr lang="en-US" sz="1600" dirty="0">
                <a:latin typeface="Verdana" charset="0"/>
              </a:rPr>
              <a:t>number</a:t>
            </a:r>
            <a:br>
              <a:rPr lang="en-US" sz="1600" dirty="0">
                <a:latin typeface="Verdana" charset="0"/>
              </a:rPr>
            </a:br>
            <a:r>
              <a:rPr lang="en-US" sz="1600" dirty="0">
                <a:latin typeface="Verdana" charset="0"/>
              </a:rPr>
              <a:t>of flexors</a:t>
            </a:r>
          </a:p>
        </p:txBody>
      </p:sp>
      <p:sp>
        <p:nvSpPr>
          <p:cNvPr id="82" name="AutoShape 65">
            <a:extLst>
              <a:ext uri="{FF2B5EF4-FFF2-40B4-BE49-F238E27FC236}">
                <a16:creationId xmlns:a16="http://schemas.microsoft.com/office/drawing/2014/main" id="{6798EBD9-3C98-47B7-B394-36954374DB7A}"/>
              </a:ext>
            </a:extLst>
          </p:cNvPr>
          <p:cNvSpPr>
            <a:spLocks/>
          </p:cNvSpPr>
          <p:nvPr/>
        </p:nvSpPr>
        <p:spPr bwMode="auto">
          <a:xfrm rot="16200000">
            <a:off x="4316413" y="3054352"/>
            <a:ext cx="228600" cy="911225"/>
          </a:xfrm>
          <a:prstGeom prst="leftBrace">
            <a:avLst>
              <a:gd name="adj1" fmla="val 33218"/>
              <a:gd name="adj2" fmla="val 50000"/>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 name="Text Box 66">
            <a:extLst>
              <a:ext uri="{FF2B5EF4-FFF2-40B4-BE49-F238E27FC236}">
                <a16:creationId xmlns:a16="http://schemas.microsoft.com/office/drawing/2014/main" id="{D349DE7E-BE54-45FF-A4CF-34CD4F5C662B}"/>
              </a:ext>
            </a:extLst>
          </p:cNvPr>
          <p:cNvSpPr txBox="1">
            <a:spLocks noChangeArrowheads="1"/>
          </p:cNvSpPr>
          <p:nvPr/>
        </p:nvSpPr>
        <p:spPr bwMode="auto">
          <a:xfrm>
            <a:off x="4837113" y="1838326"/>
            <a:ext cx="1159933"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spAutoFit/>
          </a:bodyPr>
          <a:lstStyle/>
          <a:p>
            <a:pPr algn="l"/>
            <a:r>
              <a:rPr lang="en-US" sz="1600" dirty="0">
                <a:latin typeface="Verdana" charset="0"/>
              </a:rPr>
              <a:t>number of</a:t>
            </a:r>
            <a:br>
              <a:rPr lang="en-US" sz="1600" dirty="0">
                <a:latin typeface="Verdana" charset="0"/>
              </a:rPr>
            </a:br>
            <a:r>
              <a:rPr lang="en-US" sz="1600" dirty="0">
                <a:latin typeface="Verdana" charset="0"/>
              </a:rPr>
              <a:t>extensors</a:t>
            </a:r>
          </a:p>
        </p:txBody>
      </p:sp>
      <p:sp>
        <p:nvSpPr>
          <p:cNvPr id="84" name="Text Box 67">
            <a:extLst>
              <a:ext uri="{FF2B5EF4-FFF2-40B4-BE49-F238E27FC236}">
                <a16:creationId xmlns:a16="http://schemas.microsoft.com/office/drawing/2014/main" id="{C78AC44B-8A9D-448B-B550-F53A4D897BEF}"/>
              </a:ext>
            </a:extLst>
          </p:cNvPr>
          <p:cNvSpPr txBox="1">
            <a:spLocks noChangeArrowheads="1"/>
          </p:cNvSpPr>
          <p:nvPr/>
        </p:nvSpPr>
        <p:spPr bwMode="auto">
          <a:xfrm>
            <a:off x="4829176" y="3105151"/>
            <a:ext cx="1434047"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spAutoFit/>
          </a:bodyPr>
          <a:lstStyle/>
          <a:p>
            <a:pPr algn="l"/>
            <a:r>
              <a:rPr lang="en-US" sz="1600">
                <a:latin typeface="Verdana" charset="0"/>
              </a:rPr>
              <a:t>moment arm</a:t>
            </a:r>
          </a:p>
        </p:txBody>
      </p:sp>
      <p:sp>
        <p:nvSpPr>
          <p:cNvPr id="85" name="Line 68">
            <a:extLst>
              <a:ext uri="{FF2B5EF4-FFF2-40B4-BE49-F238E27FC236}">
                <a16:creationId xmlns:a16="http://schemas.microsoft.com/office/drawing/2014/main" id="{047BA295-7F0F-4D3A-835D-08E31F620EE8}"/>
              </a:ext>
            </a:extLst>
          </p:cNvPr>
          <p:cNvSpPr>
            <a:spLocks noChangeShapeType="1"/>
          </p:cNvSpPr>
          <p:nvPr/>
        </p:nvSpPr>
        <p:spPr bwMode="auto">
          <a:xfrm rot="2700000">
            <a:off x="2765425" y="2438400"/>
            <a:ext cx="228600" cy="0"/>
          </a:xfrm>
          <a:prstGeom prst="line">
            <a:avLst/>
          </a:prstGeom>
          <a:noFill/>
          <a:ln w="38100">
            <a:solidFill>
              <a:srgbClr val="CA0D0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 name="Line 69">
            <a:extLst>
              <a:ext uri="{FF2B5EF4-FFF2-40B4-BE49-F238E27FC236}">
                <a16:creationId xmlns:a16="http://schemas.microsoft.com/office/drawing/2014/main" id="{031F2B90-500A-440A-964B-50DB8D7A1ED7}"/>
              </a:ext>
            </a:extLst>
          </p:cNvPr>
          <p:cNvSpPr>
            <a:spLocks noChangeShapeType="1"/>
          </p:cNvSpPr>
          <p:nvPr/>
        </p:nvSpPr>
        <p:spPr bwMode="auto">
          <a:xfrm rot="20280000">
            <a:off x="4284664" y="2438400"/>
            <a:ext cx="593725" cy="0"/>
          </a:xfrm>
          <a:prstGeom prst="line">
            <a:avLst/>
          </a:prstGeom>
          <a:noFill/>
          <a:ln w="38100">
            <a:solidFill>
              <a:srgbClr val="CA0D0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 name="Line 70">
            <a:extLst>
              <a:ext uri="{FF2B5EF4-FFF2-40B4-BE49-F238E27FC236}">
                <a16:creationId xmlns:a16="http://schemas.microsoft.com/office/drawing/2014/main" id="{1C143B4B-33D8-4269-B456-B5DB14EFF373}"/>
              </a:ext>
            </a:extLst>
          </p:cNvPr>
          <p:cNvSpPr>
            <a:spLocks noChangeShapeType="1"/>
          </p:cNvSpPr>
          <p:nvPr/>
        </p:nvSpPr>
        <p:spPr bwMode="auto">
          <a:xfrm rot="840000">
            <a:off x="3825876" y="3079751"/>
            <a:ext cx="1065213" cy="0"/>
          </a:xfrm>
          <a:prstGeom prst="line">
            <a:avLst/>
          </a:prstGeom>
          <a:noFill/>
          <a:ln w="38100">
            <a:solidFill>
              <a:srgbClr val="CA0D0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 name="Line 71">
            <a:extLst>
              <a:ext uri="{FF2B5EF4-FFF2-40B4-BE49-F238E27FC236}">
                <a16:creationId xmlns:a16="http://schemas.microsoft.com/office/drawing/2014/main" id="{251DC01E-1DE2-4F56-9F18-300ED389C92C}"/>
              </a:ext>
            </a:extLst>
          </p:cNvPr>
          <p:cNvSpPr>
            <a:spLocks noChangeShapeType="1"/>
          </p:cNvSpPr>
          <p:nvPr/>
        </p:nvSpPr>
        <p:spPr bwMode="auto">
          <a:xfrm rot="3600000">
            <a:off x="4736307" y="3139283"/>
            <a:ext cx="182563" cy="0"/>
          </a:xfrm>
          <a:prstGeom prst="line">
            <a:avLst/>
          </a:prstGeom>
          <a:noFill/>
          <a:ln w="38100">
            <a:solidFill>
              <a:srgbClr val="CA0D0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 name="Text Box 72">
            <a:extLst>
              <a:ext uri="{FF2B5EF4-FFF2-40B4-BE49-F238E27FC236}">
                <a16:creationId xmlns:a16="http://schemas.microsoft.com/office/drawing/2014/main" id="{6748F468-5C57-4A3C-AB56-98C0BA78E8EE}"/>
              </a:ext>
            </a:extLst>
          </p:cNvPr>
          <p:cNvSpPr txBox="1">
            <a:spLocks noChangeArrowheads="1"/>
          </p:cNvSpPr>
          <p:nvPr/>
        </p:nvSpPr>
        <p:spPr bwMode="auto">
          <a:xfrm>
            <a:off x="6205538" y="2155826"/>
            <a:ext cx="1890261" cy="615553"/>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sz="1600" dirty="0">
                <a:latin typeface="Verdana" charset="0"/>
              </a:rPr>
              <a:t>1 equation with</a:t>
            </a:r>
            <a:br>
              <a:rPr lang="en-US" sz="1600" dirty="0">
                <a:latin typeface="Verdana" charset="0"/>
              </a:rPr>
            </a:br>
            <a:r>
              <a:rPr lang="en-US" i="1" dirty="0" err="1"/>
              <a:t>n</a:t>
            </a:r>
            <a:r>
              <a:rPr lang="en-US" i="1" baseline="-25000" dirty="0" err="1"/>
              <a:t>f</a:t>
            </a:r>
            <a:r>
              <a:rPr lang="en-US" i="1" baseline="-25000" dirty="0"/>
              <a:t> </a:t>
            </a:r>
            <a:r>
              <a:rPr lang="en-US" sz="1600" dirty="0">
                <a:latin typeface="Verdana" charset="0"/>
              </a:rPr>
              <a:t>+</a:t>
            </a:r>
            <a:r>
              <a:rPr lang="en-US" sz="1600" i="1" baseline="-25000" dirty="0"/>
              <a:t> </a:t>
            </a:r>
            <a:r>
              <a:rPr lang="en-US" i="1" dirty="0"/>
              <a:t>n</a:t>
            </a:r>
            <a:r>
              <a:rPr lang="en-US" i="1" baseline="-25000" dirty="0"/>
              <a:t>e</a:t>
            </a:r>
            <a:r>
              <a:rPr lang="en-US" sz="1600" dirty="0">
                <a:latin typeface="Verdana" charset="0"/>
              </a:rPr>
              <a:t> unknowns</a:t>
            </a:r>
          </a:p>
        </p:txBody>
      </p:sp>
      <p:graphicFrame>
        <p:nvGraphicFramePr>
          <p:cNvPr id="90" name="Object 73">
            <a:extLst>
              <a:ext uri="{FF2B5EF4-FFF2-40B4-BE49-F238E27FC236}">
                <a16:creationId xmlns:a16="http://schemas.microsoft.com/office/drawing/2014/main" id="{33A85E19-AA20-4B0A-B178-525F2021F8BE}"/>
              </a:ext>
            </a:extLst>
          </p:cNvPr>
          <p:cNvGraphicFramePr>
            <a:graphicFrameLocks noChangeAspect="1"/>
          </p:cNvGraphicFramePr>
          <p:nvPr>
            <p:extLst>
              <p:ext uri="{D42A27DB-BD31-4B8C-83A1-F6EECF244321}">
                <p14:modId xmlns:p14="http://schemas.microsoft.com/office/powerpoint/2010/main" val="5071967"/>
              </p:ext>
            </p:extLst>
          </p:nvPr>
        </p:nvGraphicFramePr>
        <p:xfrm>
          <a:off x="2208214" y="4906963"/>
          <a:ext cx="5060951" cy="481012"/>
        </p:xfrm>
        <a:graphic>
          <a:graphicData uri="http://schemas.openxmlformats.org/presentationml/2006/ole">
            <mc:AlternateContent xmlns:mc="http://schemas.openxmlformats.org/markup-compatibility/2006">
              <mc:Choice xmlns:v="urn:schemas-microsoft-com:vml" Requires="v">
                <p:oleObj spid="_x0000_s11309" name="Equation" r:id="rId6" imgW="2540000" imgH="241300" progId="Equation.3">
                  <p:embed/>
                </p:oleObj>
              </mc:Choice>
              <mc:Fallback>
                <p:oleObj name="Equation" r:id="rId6" imgW="2540000" imgH="241300" progId="Equation.3">
                  <p:embed/>
                  <p:pic>
                    <p:nvPicPr>
                      <p:cNvPr id="494665" name="Object 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8214" y="4906963"/>
                        <a:ext cx="5060951" cy="481012"/>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91" name="Text Box 74">
            <a:extLst>
              <a:ext uri="{FF2B5EF4-FFF2-40B4-BE49-F238E27FC236}">
                <a16:creationId xmlns:a16="http://schemas.microsoft.com/office/drawing/2014/main" id="{0B7B57A7-F0E4-468E-AFA5-144654CA4F22}"/>
              </a:ext>
            </a:extLst>
          </p:cNvPr>
          <p:cNvSpPr txBox="1">
            <a:spLocks noChangeArrowheads="1"/>
          </p:cNvSpPr>
          <p:nvPr/>
        </p:nvSpPr>
        <p:spPr bwMode="auto">
          <a:xfrm>
            <a:off x="2208214" y="4430713"/>
            <a:ext cx="179792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spAutoFit/>
          </a:bodyPr>
          <a:lstStyle/>
          <a:p>
            <a:pPr algn="l"/>
            <a:r>
              <a:rPr lang="en-US" u="sng">
                <a:latin typeface="Verdana" charset="0"/>
              </a:rPr>
              <a:t>Ankle example</a:t>
            </a:r>
          </a:p>
        </p:txBody>
      </p:sp>
      <p:sp>
        <p:nvSpPr>
          <p:cNvPr id="92" name="Text Box 76">
            <a:extLst>
              <a:ext uri="{FF2B5EF4-FFF2-40B4-BE49-F238E27FC236}">
                <a16:creationId xmlns:a16="http://schemas.microsoft.com/office/drawing/2014/main" id="{DA014762-55D8-41AD-87A4-395A779B7556}"/>
              </a:ext>
            </a:extLst>
          </p:cNvPr>
          <p:cNvSpPr txBox="1">
            <a:spLocks noChangeArrowheads="1"/>
          </p:cNvSpPr>
          <p:nvPr/>
        </p:nvSpPr>
        <p:spPr bwMode="auto">
          <a:xfrm>
            <a:off x="2184400" y="5457826"/>
            <a:ext cx="5119688" cy="641351"/>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50000"/>
              </a:spcBef>
            </a:pPr>
            <a:r>
              <a:rPr lang="en-US">
                <a:latin typeface="Verdana" charset="0"/>
              </a:rPr>
              <a:t>How can we solve this?</a:t>
            </a:r>
          </a:p>
        </p:txBody>
      </p:sp>
      <p:grpSp>
        <p:nvGrpSpPr>
          <p:cNvPr id="93" name="Group 2">
            <a:extLst>
              <a:ext uri="{FF2B5EF4-FFF2-40B4-BE49-F238E27FC236}">
                <a16:creationId xmlns:a16="http://schemas.microsoft.com/office/drawing/2014/main" id="{D4A7ADF2-8B7D-4572-A85E-FC932CB4A306}"/>
              </a:ext>
            </a:extLst>
          </p:cNvPr>
          <p:cNvGrpSpPr>
            <a:grpSpLocks/>
          </p:cNvGrpSpPr>
          <p:nvPr/>
        </p:nvGrpSpPr>
        <p:grpSpPr bwMode="auto">
          <a:xfrm>
            <a:off x="9344870" y="-185670"/>
            <a:ext cx="3108937" cy="6692831"/>
            <a:chOff x="3829" y="-15"/>
            <a:chExt cx="1931" cy="4157"/>
          </a:xfrm>
        </p:grpSpPr>
        <p:grpSp>
          <p:nvGrpSpPr>
            <p:cNvPr id="94" name="Group 3">
              <a:extLst>
                <a:ext uri="{FF2B5EF4-FFF2-40B4-BE49-F238E27FC236}">
                  <a16:creationId xmlns:a16="http://schemas.microsoft.com/office/drawing/2014/main" id="{1EF5BC96-D113-4025-99CD-8BBFBC309B9B}"/>
                </a:ext>
              </a:extLst>
            </p:cNvPr>
            <p:cNvGrpSpPr>
              <a:grpSpLocks/>
            </p:cNvGrpSpPr>
            <p:nvPr/>
          </p:nvGrpSpPr>
          <p:grpSpPr bwMode="auto">
            <a:xfrm>
              <a:off x="3996" y="-15"/>
              <a:ext cx="1547" cy="4157"/>
              <a:chOff x="3996" y="-15"/>
              <a:chExt cx="1547" cy="4157"/>
            </a:xfrm>
          </p:grpSpPr>
          <p:pic>
            <p:nvPicPr>
              <p:cNvPr id="132" name="Picture 4" descr="pelvis_skin">
                <a:extLst>
                  <a:ext uri="{FF2B5EF4-FFF2-40B4-BE49-F238E27FC236}">
                    <a16:creationId xmlns:a16="http://schemas.microsoft.com/office/drawing/2014/main" id="{3B216D4D-02E9-499F-B3AE-B99BBB03EC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9" y="-15"/>
                <a:ext cx="894" cy="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5" descr="thigh_skin">
                <a:extLst>
                  <a:ext uri="{FF2B5EF4-FFF2-40B4-BE49-F238E27FC236}">
                    <a16:creationId xmlns:a16="http://schemas.microsoft.com/office/drawing/2014/main" id="{1A1BCBBE-E9AF-4F4E-98BF-32CEAD03B0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800000">
                <a:off x="4269" y="10"/>
                <a:ext cx="908" cy="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 name="Picture 6" descr="shank_skin">
                <a:extLst>
                  <a:ext uri="{FF2B5EF4-FFF2-40B4-BE49-F238E27FC236}">
                    <a16:creationId xmlns:a16="http://schemas.microsoft.com/office/drawing/2014/main" id="{DE4B16D5-0BC3-46BC-9586-3F6670F2AB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0000">
                <a:off x="4355" y="2047"/>
                <a:ext cx="614" cy="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7" descr="foot_skin">
                <a:extLst>
                  <a:ext uri="{FF2B5EF4-FFF2-40B4-BE49-F238E27FC236}">
                    <a16:creationId xmlns:a16="http://schemas.microsoft.com/office/drawing/2014/main" id="{9F46F9E1-5798-4A06-8FE0-4CB4F86214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97" y="3690"/>
                <a:ext cx="1122"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Picture 8" descr="foot_bones">
                <a:extLst>
                  <a:ext uri="{FF2B5EF4-FFF2-40B4-BE49-F238E27FC236}">
                    <a16:creationId xmlns:a16="http://schemas.microsoft.com/office/drawing/2014/main" id="{1E1534ED-0F5B-4015-8771-A93124DA286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7" y="3690"/>
                <a:ext cx="1122"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9" descr="shank_bones">
                <a:extLst>
                  <a:ext uri="{FF2B5EF4-FFF2-40B4-BE49-F238E27FC236}">
                    <a16:creationId xmlns:a16="http://schemas.microsoft.com/office/drawing/2014/main" id="{F9B7F751-5120-446E-A463-4ABD670A5A2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800000">
                <a:off x="4355" y="2047"/>
                <a:ext cx="614" cy="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Picture 10" descr="thigh_bones">
                <a:extLst>
                  <a:ext uri="{FF2B5EF4-FFF2-40B4-BE49-F238E27FC236}">
                    <a16:creationId xmlns:a16="http://schemas.microsoft.com/office/drawing/2014/main" id="{C4CFEE1D-679F-408B-8297-C9CFF32C2B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800000">
                <a:off x="4269" y="10"/>
                <a:ext cx="908" cy="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Picture 11" descr="patella">
                <a:extLst>
                  <a:ext uri="{FF2B5EF4-FFF2-40B4-BE49-F238E27FC236}">
                    <a16:creationId xmlns:a16="http://schemas.microsoft.com/office/drawing/2014/main" id="{35B940BA-EF66-4BAC-9E3E-178025A858F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600000">
                <a:off x="3996" y="2235"/>
                <a:ext cx="199"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Picture 12" descr="pelvis_bones">
                <a:extLst>
                  <a:ext uri="{FF2B5EF4-FFF2-40B4-BE49-F238E27FC236}">
                    <a16:creationId xmlns:a16="http://schemas.microsoft.com/office/drawing/2014/main" id="{732B9BEB-FFC7-4738-862C-881E7888998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49" y="-15"/>
                <a:ext cx="894" cy="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5" name="Group 13">
              <a:extLst>
                <a:ext uri="{FF2B5EF4-FFF2-40B4-BE49-F238E27FC236}">
                  <a16:creationId xmlns:a16="http://schemas.microsoft.com/office/drawing/2014/main" id="{E252D933-7472-4D11-8D2F-DCABCCBC2B76}"/>
                </a:ext>
              </a:extLst>
            </p:cNvPr>
            <p:cNvGrpSpPr>
              <a:grpSpLocks/>
            </p:cNvGrpSpPr>
            <p:nvPr/>
          </p:nvGrpSpPr>
          <p:grpSpPr bwMode="auto">
            <a:xfrm>
              <a:off x="3829" y="4"/>
              <a:ext cx="1777" cy="2290"/>
              <a:chOff x="3829" y="4"/>
              <a:chExt cx="1777" cy="2290"/>
            </a:xfrm>
          </p:grpSpPr>
          <p:sp>
            <p:nvSpPr>
              <p:cNvPr id="130" name="Rectangle 14">
                <a:extLst>
                  <a:ext uri="{FF2B5EF4-FFF2-40B4-BE49-F238E27FC236}">
                    <a16:creationId xmlns:a16="http://schemas.microsoft.com/office/drawing/2014/main" id="{F9A4C7EE-9944-4960-9325-FA377493DC3B}"/>
                  </a:ext>
                </a:extLst>
              </p:cNvPr>
              <p:cNvSpPr>
                <a:spLocks noChangeAspect="1" noChangeArrowheads="1"/>
              </p:cNvSpPr>
              <p:nvPr/>
            </p:nvSpPr>
            <p:spPr bwMode="gray">
              <a:xfrm>
                <a:off x="3829" y="1627"/>
                <a:ext cx="1777" cy="667"/>
              </a:xfrm>
              <a:prstGeom prst="rect">
                <a:avLst/>
              </a:prstGeom>
              <a:gradFill rotWithShape="1">
                <a:gsLst>
                  <a:gs pos="0">
                    <a:schemeClr val="bg1"/>
                  </a:gs>
                  <a:gs pos="100000">
                    <a:schemeClr val="tx1">
                      <a:alpha val="0"/>
                    </a:schemeClr>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31" name="Rectangle 15">
                <a:extLst>
                  <a:ext uri="{FF2B5EF4-FFF2-40B4-BE49-F238E27FC236}">
                    <a16:creationId xmlns:a16="http://schemas.microsoft.com/office/drawing/2014/main" id="{85CDB0B3-7270-477F-B4A7-B5D1398FD272}"/>
                  </a:ext>
                </a:extLst>
              </p:cNvPr>
              <p:cNvSpPr>
                <a:spLocks noChangeAspect="1" noChangeArrowheads="1"/>
              </p:cNvSpPr>
              <p:nvPr/>
            </p:nvSpPr>
            <p:spPr bwMode="gray">
              <a:xfrm>
                <a:off x="3829" y="4"/>
                <a:ext cx="1777" cy="1633"/>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pSp>
        <p:grpSp>
          <p:nvGrpSpPr>
            <p:cNvPr id="97" name="Group 18">
              <a:extLst>
                <a:ext uri="{FF2B5EF4-FFF2-40B4-BE49-F238E27FC236}">
                  <a16:creationId xmlns:a16="http://schemas.microsoft.com/office/drawing/2014/main" id="{452847CE-BF0B-40AC-BEBE-422CFB48114A}"/>
                </a:ext>
              </a:extLst>
            </p:cNvPr>
            <p:cNvGrpSpPr>
              <a:grpSpLocks/>
            </p:cNvGrpSpPr>
            <p:nvPr/>
          </p:nvGrpSpPr>
          <p:grpSpPr bwMode="auto">
            <a:xfrm>
              <a:off x="4744" y="3508"/>
              <a:ext cx="438" cy="225"/>
              <a:chOff x="4759" y="3553"/>
              <a:chExt cx="438" cy="225"/>
            </a:xfrm>
          </p:grpSpPr>
          <p:sp>
            <p:nvSpPr>
              <p:cNvPr id="128" name="Arc 19">
                <a:extLst>
                  <a:ext uri="{FF2B5EF4-FFF2-40B4-BE49-F238E27FC236}">
                    <a16:creationId xmlns:a16="http://schemas.microsoft.com/office/drawing/2014/main" id="{5914386D-F9E4-48E7-91FE-0282C3D09EF5}"/>
                  </a:ext>
                </a:extLst>
              </p:cNvPr>
              <p:cNvSpPr>
                <a:spLocks noChangeAspect="1"/>
              </p:cNvSpPr>
              <p:nvPr/>
            </p:nvSpPr>
            <p:spPr bwMode="auto">
              <a:xfrm rot="3890190">
                <a:off x="4884" y="3466"/>
                <a:ext cx="225" cy="400"/>
              </a:xfrm>
              <a:custGeom>
                <a:avLst/>
                <a:gdLst>
                  <a:gd name="T0" fmla="*/ 0 w 22497"/>
                  <a:gd name="T1" fmla="*/ 0 h 40229"/>
                  <a:gd name="T2" fmla="*/ 0 w 22497"/>
                  <a:gd name="T3" fmla="*/ 0 h 40229"/>
                  <a:gd name="T4" fmla="*/ 0 w 22497"/>
                  <a:gd name="T5" fmla="*/ 0 h 40229"/>
                  <a:gd name="T6" fmla="*/ 0 60000 65536"/>
                  <a:gd name="T7" fmla="*/ 0 60000 65536"/>
                  <a:gd name="T8" fmla="*/ 0 60000 65536"/>
                  <a:gd name="T9" fmla="*/ 0 w 22497"/>
                  <a:gd name="T10" fmla="*/ 0 h 40229"/>
                  <a:gd name="T11" fmla="*/ 22497 w 22497"/>
                  <a:gd name="T12" fmla="*/ 40229 h 40229"/>
                </a:gdLst>
                <a:ahLst/>
                <a:cxnLst>
                  <a:cxn ang="T6">
                    <a:pos x="T0" y="T1"/>
                  </a:cxn>
                  <a:cxn ang="T7">
                    <a:pos x="T2" y="T3"/>
                  </a:cxn>
                  <a:cxn ang="T8">
                    <a:pos x="T4" y="T5"/>
                  </a:cxn>
                </a:cxnLst>
                <a:rect l="T9" t="T10" r="T11" b="T12"/>
                <a:pathLst>
                  <a:path w="22497" h="40229" fill="none" extrusionOk="0">
                    <a:moveTo>
                      <a:pt x="10667" y="40228"/>
                    </a:moveTo>
                    <a:cubicBezTo>
                      <a:pt x="4059" y="36350"/>
                      <a:pt x="0" y="29262"/>
                      <a:pt x="0" y="21600"/>
                    </a:cubicBezTo>
                    <a:cubicBezTo>
                      <a:pt x="0" y="9670"/>
                      <a:pt x="9670" y="0"/>
                      <a:pt x="21600" y="0"/>
                    </a:cubicBezTo>
                    <a:cubicBezTo>
                      <a:pt x="21899" y="-1"/>
                      <a:pt x="22198" y="6"/>
                      <a:pt x="22497" y="18"/>
                    </a:cubicBezTo>
                  </a:path>
                  <a:path w="22497" h="40229" stroke="0" extrusionOk="0">
                    <a:moveTo>
                      <a:pt x="10667" y="40228"/>
                    </a:moveTo>
                    <a:cubicBezTo>
                      <a:pt x="4059" y="36350"/>
                      <a:pt x="0" y="29262"/>
                      <a:pt x="0" y="21600"/>
                    </a:cubicBezTo>
                    <a:cubicBezTo>
                      <a:pt x="0" y="9670"/>
                      <a:pt x="9670" y="0"/>
                      <a:pt x="21600" y="0"/>
                    </a:cubicBezTo>
                    <a:cubicBezTo>
                      <a:pt x="21899" y="-1"/>
                      <a:pt x="22198" y="6"/>
                      <a:pt x="22497" y="18"/>
                    </a:cubicBezTo>
                    <a:lnTo>
                      <a:pt x="21600" y="21600"/>
                    </a:lnTo>
                    <a:close/>
                  </a:path>
                </a:pathLst>
              </a:custGeom>
              <a:noFill/>
              <a:ln w="58801">
                <a:solidFill>
                  <a:srgbClr val="0ECA24"/>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29" name="Freeform 20">
                <a:extLst>
                  <a:ext uri="{FF2B5EF4-FFF2-40B4-BE49-F238E27FC236}">
                    <a16:creationId xmlns:a16="http://schemas.microsoft.com/office/drawing/2014/main" id="{CCC690C5-DADF-40E4-BA52-B918E4B71F04}"/>
                  </a:ext>
                </a:extLst>
              </p:cNvPr>
              <p:cNvSpPr>
                <a:spLocks noChangeAspect="1"/>
              </p:cNvSpPr>
              <p:nvPr/>
            </p:nvSpPr>
            <p:spPr bwMode="auto">
              <a:xfrm rot="5390189">
                <a:off x="4781" y="3657"/>
                <a:ext cx="92" cy="135"/>
              </a:xfrm>
              <a:custGeom>
                <a:avLst/>
                <a:gdLst>
                  <a:gd name="T0" fmla="*/ 18 w 152"/>
                  <a:gd name="T1" fmla="*/ 0 h 222"/>
                  <a:gd name="T2" fmla="*/ 34 w 152"/>
                  <a:gd name="T3" fmla="*/ 34 h 222"/>
                  <a:gd name="T4" fmla="*/ 0 w 152"/>
                  <a:gd name="T5" fmla="*/ 50 h 222"/>
                  <a:gd name="T6" fmla="*/ 0 60000 65536"/>
                  <a:gd name="T7" fmla="*/ 0 60000 65536"/>
                  <a:gd name="T8" fmla="*/ 0 60000 65536"/>
                  <a:gd name="T9" fmla="*/ 0 w 152"/>
                  <a:gd name="T10" fmla="*/ 0 h 222"/>
                  <a:gd name="T11" fmla="*/ 152 w 152"/>
                  <a:gd name="T12" fmla="*/ 222 h 222"/>
                </a:gdLst>
                <a:ahLst/>
                <a:cxnLst>
                  <a:cxn ang="T6">
                    <a:pos x="T0" y="T1"/>
                  </a:cxn>
                  <a:cxn ang="T7">
                    <a:pos x="T2" y="T3"/>
                  </a:cxn>
                  <a:cxn ang="T8">
                    <a:pos x="T4" y="T5"/>
                  </a:cxn>
                </a:cxnLst>
                <a:rect l="T9" t="T10" r="T11" b="T12"/>
                <a:pathLst>
                  <a:path w="152" h="222">
                    <a:moveTo>
                      <a:pt x="81" y="0"/>
                    </a:moveTo>
                    <a:lnTo>
                      <a:pt x="152" y="151"/>
                    </a:lnTo>
                    <a:lnTo>
                      <a:pt x="0" y="222"/>
                    </a:lnTo>
                  </a:path>
                </a:pathLst>
              </a:custGeom>
              <a:noFill/>
              <a:ln w="60325" cap="rnd">
                <a:solidFill>
                  <a:srgbClr val="0ECA24"/>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pSp>
        <p:sp>
          <p:nvSpPr>
            <p:cNvPr id="98" name="Oval 21">
              <a:extLst>
                <a:ext uri="{FF2B5EF4-FFF2-40B4-BE49-F238E27FC236}">
                  <a16:creationId xmlns:a16="http://schemas.microsoft.com/office/drawing/2014/main" id="{55126C69-80C3-4518-A336-C2B43C3A7F66}"/>
                </a:ext>
              </a:extLst>
            </p:cNvPr>
            <p:cNvSpPr>
              <a:spLocks noChangeArrowheads="1"/>
            </p:cNvSpPr>
            <p:nvPr/>
          </p:nvSpPr>
          <p:spPr bwMode="auto">
            <a:xfrm>
              <a:off x="4461" y="263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99" name="Line 22">
              <a:extLst>
                <a:ext uri="{FF2B5EF4-FFF2-40B4-BE49-F238E27FC236}">
                  <a16:creationId xmlns:a16="http://schemas.microsoft.com/office/drawing/2014/main" id="{606B86A9-5AB6-41E0-812B-F800E04DB571}"/>
                </a:ext>
              </a:extLst>
            </p:cNvPr>
            <p:cNvSpPr>
              <a:spLocks noChangeShapeType="1"/>
            </p:cNvSpPr>
            <p:nvPr/>
          </p:nvSpPr>
          <p:spPr bwMode="auto">
            <a:xfrm rot="-1680000">
              <a:off x="4801" y="2574"/>
              <a:ext cx="0" cy="13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0" name="Oval 23">
              <a:extLst>
                <a:ext uri="{FF2B5EF4-FFF2-40B4-BE49-F238E27FC236}">
                  <a16:creationId xmlns:a16="http://schemas.microsoft.com/office/drawing/2014/main" id="{BDB6309F-C90C-452B-AF83-2370DDF8E7C8}"/>
                </a:ext>
              </a:extLst>
            </p:cNvPr>
            <p:cNvSpPr>
              <a:spLocks noChangeArrowheads="1"/>
            </p:cNvSpPr>
            <p:nvPr/>
          </p:nvSpPr>
          <p:spPr bwMode="auto">
            <a:xfrm>
              <a:off x="5097" y="3835"/>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1" name="Oval 24">
              <a:extLst>
                <a:ext uri="{FF2B5EF4-FFF2-40B4-BE49-F238E27FC236}">
                  <a16:creationId xmlns:a16="http://schemas.microsoft.com/office/drawing/2014/main" id="{6A2152C9-D3C1-4D4B-B0E7-244BEACAF583}"/>
                </a:ext>
              </a:extLst>
            </p:cNvPr>
            <p:cNvSpPr>
              <a:spLocks noChangeAspect="1" noChangeArrowheads="1"/>
            </p:cNvSpPr>
            <p:nvPr/>
          </p:nvSpPr>
          <p:spPr bwMode="auto">
            <a:xfrm rot="-1680000">
              <a:off x="4701" y="3018"/>
              <a:ext cx="155" cy="408"/>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2" name="Oval 25">
              <a:extLst>
                <a:ext uri="{FF2B5EF4-FFF2-40B4-BE49-F238E27FC236}">
                  <a16:creationId xmlns:a16="http://schemas.microsoft.com/office/drawing/2014/main" id="{75639C29-D20E-4080-8309-56BC71D0F2BC}"/>
                </a:ext>
              </a:extLst>
            </p:cNvPr>
            <p:cNvSpPr>
              <a:spLocks noChangeArrowheads="1"/>
            </p:cNvSpPr>
            <p:nvPr/>
          </p:nvSpPr>
          <p:spPr bwMode="auto">
            <a:xfrm>
              <a:off x="5205" y="388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3" name="Oval 26">
              <a:extLst>
                <a:ext uri="{FF2B5EF4-FFF2-40B4-BE49-F238E27FC236}">
                  <a16:creationId xmlns:a16="http://schemas.microsoft.com/office/drawing/2014/main" id="{EEDEDC33-CE62-4BE4-8B23-15FF0059ECC6}"/>
                </a:ext>
              </a:extLst>
            </p:cNvPr>
            <p:cNvSpPr>
              <a:spLocks noChangeArrowheads="1"/>
            </p:cNvSpPr>
            <p:nvPr/>
          </p:nvSpPr>
          <p:spPr bwMode="auto">
            <a:xfrm>
              <a:off x="4400" y="2503"/>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4" name="Oval 27">
              <a:extLst>
                <a:ext uri="{FF2B5EF4-FFF2-40B4-BE49-F238E27FC236}">
                  <a16:creationId xmlns:a16="http://schemas.microsoft.com/office/drawing/2014/main" id="{85CEAC0C-1BD7-40A3-9350-C7993AF5F3C0}"/>
                </a:ext>
              </a:extLst>
            </p:cNvPr>
            <p:cNvSpPr>
              <a:spLocks noChangeArrowheads="1"/>
            </p:cNvSpPr>
            <p:nvPr/>
          </p:nvSpPr>
          <p:spPr bwMode="auto">
            <a:xfrm>
              <a:off x="4321" y="2143"/>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5" name="Text Box 28">
              <a:extLst>
                <a:ext uri="{FF2B5EF4-FFF2-40B4-BE49-F238E27FC236}">
                  <a16:creationId xmlns:a16="http://schemas.microsoft.com/office/drawing/2014/main" id="{D7CFEC93-168E-4863-B5BB-5CB16ACB3D6E}"/>
                </a:ext>
              </a:extLst>
            </p:cNvPr>
            <p:cNvSpPr txBox="1">
              <a:spLocks noChangeArrowheads="1"/>
            </p:cNvSpPr>
            <p:nvPr/>
          </p:nvSpPr>
          <p:spPr bwMode="auto">
            <a:xfrm>
              <a:off x="4999" y="3096"/>
              <a:ext cx="76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spAutoFit/>
            </a:bodyPr>
            <a:lstStyle>
              <a:lvl1pPr marL="114300" indent="-114300">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a:latin typeface="Verdana" charset="0"/>
                </a:rPr>
                <a:t>Tibialis posterior</a:t>
              </a:r>
              <a:endParaRPr lang="en-US" sz="1200" i="1"/>
            </a:p>
          </p:txBody>
        </p:sp>
        <p:sp>
          <p:nvSpPr>
            <p:cNvPr id="106" name="Text Box 29">
              <a:extLst>
                <a:ext uri="{FF2B5EF4-FFF2-40B4-BE49-F238E27FC236}">
                  <a16:creationId xmlns:a16="http://schemas.microsoft.com/office/drawing/2014/main" id="{C2CEDA79-0BEB-47AF-B362-24AC6F191E99}"/>
                </a:ext>
              </a:extLst>
            </p:cNvPr>
            <p:cNvSpPr txBox="1">
              <a:spLocks noChangeArrowheads="1"/>
            </p:cNvSpPr>
            <p:nvPr/>
          </p:nvSpPr>
          <p:spPr bwMode="auto">
            <a:xfrm>
              <a:off x="4852" y="2846"/>
              <a:ext cx="90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nchor="ctr">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a:latin typeface="Verdana" charset="0"/>
                </a:rPr>
                <a:t>Soleus</a:t>
              </a:r>
              <a:endParaRPr lang="en-US" sz="1200" i="1"/>
            </a:p>
          </p:txBody>
        </p:sp>
        <p:sp>
          <p:nvSpPr>
            <p:cNvPr id="107" name="Text Box 30">
              <a:extLst>
                <a:ext uri="{FF2B5EF4-FFF2-40B4-BE49-F238E27FC236}">
                  <a16:creationId xmlns:a16="http://schemas.microsoft.com/office/drawing/2014/main" id="{57CC75A2-A728-41E5-9B92-EC2F017383F1}"/>
                </a:ext>
              </a:extLst>
            </p:cNvPr>
            <p:cNvSpPr txBox="1">
              <a:spLocks noChangeArrowheads="1"/>
            </p:cNvSpPr>
            <p:nvPr/>
          </p:nvSpPr>
          <p:spPr bwMode="auto">
            <a:xfrm>
              <a:off x="4770" y="2554"/>
              <a:ext cx="990"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nchor="ctr">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a:latin typeface="Verdana" charset="0"/>
                </a:rPr>
                <a:t>Gastrocnemius</a:t>
              </a:r>
              <a:endParaRPr lang="en-US" sz="1200" i="1"/>
            </a:p>
          </p:txBody>
        </p:sp>
        <p:sp>
          <p:nvSpPr>
            <p:cNvPr id="109" name="Text Box 32">
              <a:extLst>
                <a:ext uri="{FF2B5EF4-FFF2-40B4-BE49-F238E27FC236}">
                  <a16:creationId xmlns:a16="http://schemas.microsoft.com/office/drawing/2014/main" id="{B5292F49-39CC-4B84-B667-86256EADE5A6}"/>
                </a:ext>
              </a:extLst>
            </p:cNvPr>
            <p:cNvSpPr txBox="1">
              <a:spLocks noChangeArrowheads="1"/>
            </p:cNvSpPr>
            <p:nvPr/>
          </p:nvSpPr>
          <p:spPr bwMode="auto">
            <a:xfrm>
              <a:off x="4030" y="3026"/>
              <a:ext cx="523"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rIns="0">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r" defTabSz="685800" eaLnBrk="0" fontAlgn="base" hangingPunct="0">
                <a:spcBef>
                  <a:spcPct val="0"/>
                </a:spcBef>
                <a:spcAft>
                  <a:spcPct val="0"/>
                </a:spcAft>
              </a:pPr>
              <a:r>
                <a:rPr lang="en-US" sz="1200">
                  <a:latin typeface="Verdana" charset="0"/>
                </a:rPr>
                <a:t>Extensor   </a:t>
              </a:r>
              <a:br>
                <a:rPr lang="en-US" sz="1200">
                  <a:latin typeface="Verdana" charset="0"/>
                </a:rPr>
              </a:br>
              <a:r>
                <a:rPr lang="en-US" sz="1200">
                  <a:latin typeface="Verdana" charset="0"/>
                </a:rPr>
                <a:t>digitorum</a:t>
              </a:r>
              <a:endParaRPr lang="en-US" sz="1200" i="1"/>
            </a:p>
          </p:txBody>
        </p:sp>
        <p:sp>
          <p:nvSpPr>
            <p:cNvPr id="110" name="Text Box 33">
              <a:extLst>
                <a:ext uri="{FF2B5EF4-FFF2-40B4-BE49-F238E27FC236}">
                  <a16:creationId xmlns:a16="http://schemas.microsoft.com/office/drawing/2014/main" id="{2C30BF42-EE7A-4DF7-BB71-764B2E0E9E2F}"/>
                </a:ext>
              </a:extLst>
            </p:cNvPr>
            <p:cNvSpPr txBox="1">
              <a:spLocks noChangeArrowheads="1"/>
            </p:cNvSpPr>
            <p:nvPr/>
          </p:nvSpPr>
          <p:spPr bwMode="auto">
            <a:xfrm>
              <a:off x="3868" y="2681"/>
              <a:ext cx="43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rIns="0">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r" defTabSz="685800" eaLnBrk="0" fontAlgn="base" hangingPunct="0">
                <a:spcBef>
                  <a:spcPct val="0"/>
                </a:spcBef>
                <a:spcAft>
                  <a:spcPct val="0"/>
                </a:spcAft>
              </a:pPr>
              <a:r>
                <a:rPr lang="en-US" sz="1200">
                  <a:latin typeface="Verdana" charset="0"/>
                </a:rPr>
                <a:t>Tibialis   </a:t>
              </a:r>
              <a:br>
                <a:rPr lang="en-US" sz="1200">
                  <a:latin typeface="Verdana" charset="0"/>
                </a:rPr>
              </a:br>
              <a:r>
                <a:rPr lang="en-US" sz="1200">
                  <a:latin typeface="Verdana" charset="0"/>
                </a:rPr>
                <a:t> anterior</a:t>
              </a:r>
              <a:endParaRPr lang="en-US" sz="1200" i="1"/>
            </a:p>
          </p:txBody>
        </p:sp>
        <p:sp>
          <p:nvSpPr>
            <p:cNvPr id="111" name="Oval 34">
              <a:extLst>
                <a:ext uri="{FF2B5EF4-FFF2-40B4-BE49-F238E27FC236}">
                  <a16:creationId xmlns:a16="http://schemas.microsoft.com/office/drawing/2014/main" id="{2A0E4AD9-FB10-4716-A640-DC7071CDBA1F}"/>
                </a:ext>
              </a:extLst>
            </p:cNvPr>
            <p:cNvSpPr>
              <a:spLocks noChangeArrowheads="1"/>
            </p:cNvSpPr>
            <p:nvPr/>
          </p:nvSpPr>
          <p:spPr bwMode="auto">
            <a:xfrm>
              <a:off x="4400" y="257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2" name="Oval 35">
              <a:extLst>
                <a:ext uri="{FF2B5EF4-FFF2-40B4-BE49-F238E27FC236}">
                  <a16:creationId xmlns:a16="http://schemas.microsoft.com/office/drawing/2014/main" id="{4B836DF9-2374-4671-9B02-DD7D78F30D07}"/>
                </a:ext>
              </a:extLst>
            </p:cNvPr>
            <p:cNvSpPr>
              <a:spLocks noChangeArrowheads="1"/>
            </p:cNvSpPr>
            <p:nvPr/>
          </p:nvSpPr>
          <p:spPr bwMode="auto">
            <a:xfrm>
              <a:off x="4904" y="3826"/>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3" name="Oval 36">
              <a:extLst>
                <a:ext uri="{FF2B5EF4-FFF2-40B4-BE49-F238E27FC236}">
                  <a16:creationId xmlns:a16="http://schemas.microsoft.com/office/drawing/2014/main" id="{3EDCD48C-B9D4-4D0D-A360-DBE84B755993}"/>
                </a:ext>
              </a:extLst>
            </p:cNvPr>
            <p:cNvSpPr>
              <a:spLocks noChangeArrowheads="1"/>
            </p:cNvSpPr>
            <p:nvPr/>
          </p:nvSpPr>
          <p:spPr bwMode="auto">
            <a:xfrm>
              <a:off x="4361" y="2537"/>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4" name="Oval 37">
              <a:extLst>
                <a:ext uri="{FF2B5EF4-FFF2-40B4-BE49-F238E27FC236}">
                  <a16:creationId xmlns:a16="http://schemas.microsoft.com/office/drawing/2014/main" id="{589B4E9F-D245-4C14-8D38-99E5F3EDBD77}"/>
                </a:ext>
              </a:extLst>
            </p:cNvPr>
            <p:cNvSpPr>
              <a:spLocks noChangeArrowheads="1"/>
            </p:cNvSpPr>
            <p:nvPr/>
          </p:nvSpPr>
          <p:spPr bwMode="auto">
            <a:xfrm>
              <a:off x="4815" y="3854"/>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aphicFrame>
          <p:nvGraphicFramePr>
            <p:cNvPr id="115" name="Object 39">
              <a:extLst>
                <a:ext uri="{FF2B5EF4-FFF2-40B4-BE49-F238E27FC236}">
                  <a16:creationId xmlns:a16="http://schemas.microsoft.com/office/drawing/2014/main" id="{14EE9007-D854-420D-9405-B68D9181B283}"/>
                </a:ext>
              </a:extLst>
            </p:cNvPr>
            <p:cNvGraphicFramePr>
              <a:graphicFrameLocks noChangeAspect="1"/>
            </p:cNvGraphicFramePr>
            <p:nvPr/>
          </p:nvGraphicFramePr>
          <p:xfrm>
            <a:off x="4749" y="3209"/>
            <a:ext cx="156" cy="168"/>
          </p:xfrm>
          <a:graphic>
            <a:graphicData uri="http://schemas.openxmlformats.org/presentationml/2006/ole">
              <mc:AlternateContent xmlns:mc="http://schemas.openxmlformats.org/markup-compatibility/2006">
                <mc:Choice xmlns:v="urn:schemas-microsoft-com:vml" Requires="v">
                  <p:oleObj spid="_x0000_s11310" name="Equation" r:id="rId17" imgW="164814" imgH="177492" progId="Equation.3">
                    <p:embed/>
                  </p:oleObj>
                </mc:Choice>
                <mc:Fallback>
                  <p:oleObj name="Equation" r:id="rId17" imgW="164814" imgH="177492" progId="Equation.3">
                    <p:embed/>
                    <p:pic>
                      <p:nvPicPr>
                        <p:cNvPr id="99" name="Object 39">
                          <a:extLst>
                            <a:ext uri="{FF2B5EF4-FFF2-40B4-BE49-F238E27FC236}">
                              <a16:creationId xmlns:a16="http://schemas.microsoft.com/office/drawing/2014/main" id="{DD89591B-0818-491E-80DE-8332EF9ACCF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49" y="3209"/>
                          <a:ext cx="156" cy="16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16" name="Line 40">
              <a:extLst>
                <a:ext uri="{FF2B5EF4-FFF2-40B4-BE49-F238E27FC236}">
                  <a16:creationId xmlns:a16="http://schemas.microsoft.com/office/drawing/2014/main" id="{8119CD17-4F68-48D1-9545-7AD311CD6EDE}"/>
                </a:ext>
              </a:extLst>
            </p:cNvPr>
            <p:cNvSpPr>
              <a:spLocks noChangeShapeType="1"/>
            </p:cNvSpPr>
            <p:nvPr/>
          </p:nvSpPr>
          <p:spPr bwMode="auto">
            <a:xfrm rot="-1800000">
              <a:off x="4822" y="2414"/>
              <a:ext cx="0" cy="16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7" name="Oval 41">
              <a:extLst>
                <a:ext uri="{FF2B5EF4-FFF2-40B4-BE49-F238E27FC236}">
                  <a16:creationId xmlns:a16="http://schemas.microsoft.com/office/drawing/2014/main" id="{6C2B01E8-78B6-4EAC-98D5-348D71F3C22B}"/>
                </a:ext>
              </a:extLst>
            </p:cNvPr>
            <p:cNvSpPr>
              <a:spLocks noChangeAspect="1" noChangeArrowheads="1"/>
            </p:cNvSpPr>
            <p:nvPr/>
          </p:nvSpPr>
          <p:spPr bwMode="auto">
            <a:xfrm rot="-1800000">
              <a:off x="4567" y="2704"/>
              <a:ext cx="173" cy="457"/>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8" name="Line 42">
              <a:extLst>
                <a:ext uri="{FF2B5EF4-FFF2-40B4-BE49-F238E27FC236}">
                  <a16:creationId xmlns:a16="http://schemas.microsoft.com/office/drawing/2014/main" id="{042841A0-1574-4D9B-AEFB-9DCC63BB78D1}"/>
                </a:ext>
              </a:extLst>
            </p:cNvPr>
            <p:cNvSpPr>
              <a:spLocks noChangeShapeType="1"/>
            </p:cNvSpPr>
            <p:nvPr/>
          </p:nvSpPr>
          <p:spPr bwMode="auto">
            <a:xfrm rot="-1620000">
              <a:off x="4784" y="2055"/>
              <a:ext cx="0" cy="19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9" name="Oval 43">
              <a:extLst>
                <a:ext uri="{FF2B5EF4-FFF2-40B4-BE49-F238E27FC236}">
                  <a16:creationId xmlns:a16="http://schemas.microsoft.com/office/drawing/2014/main" id="{C20C54C8-12A7-4EC4-AEC9-625D39ED46F6}"/>
                </a:ext>
              </a:extLst>
            </p:cNvPr>
            <p:cNvSpPr>
              <a:spLocks noChangeArrowheads="1"/>
            </p:cNvSpPr>
            <p:nvPr/>
          </p:nvSpPr>
          <p:spPr bwMode="auto">
            <a:xfrm rot="-1620000">
              <a:off x="4491" y="2390"/>
              <a:ext cx="190" cy="501"/>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aphicFrame>
          <p:nvGraphicFramePr>
            <p:cNvPr id="120" name="Object 44">
              <a:extLst>
                <a:ext uri="{FF2B5EF4-FFF2-40B4-BE49-F238E27FC236}">
                  <a16:creationId xmlns:a16="http://schemas.microsoft.com/office/drawing/2014/main" id="{75BBC73E-A0D0-454E-829D-37BC87D241F6}"/>
                </a:ext>
              </a:extLst>
            </p:cNvPr>
            <p:cNvGraphicFramePr>
              <a:graphicFrameLocks noChangeAspect="1"/>
            </p:cNvGraphicFramePr>
            <p:nvPr/>
          </p:nvGraphicFramePr>
          <p:xfrm>
            <a:off x="4519" y="2562"/>
            <a:ext cx="132" cy="156"/>
          </p:xfrm>
          <a:graphic>
            <a:graphicData uri="http://schemas.openxmlformats.org/presentationml/2006/ole">
              <mc:AlternateContent xmlns:mc="http://schemas.openxmlformats.org/markup-compatibility/2006">
                <mc:Choice xmlns:v="urn:schemas-microsoft-com:vml" Requires="v">
                  <p:oleObj spid="_x0000_s11311" name="Equation" r:id="rId19" imgW="139579" imgH="164957" progId="Equation.3">
                    <p:embed/>
                  </p:oleObj>
                </mc:Choice>
                <mc:Fallback>
                  <p:oleObj name="Equation" r:id="rId19" imgW="139579" imgH="164957" progId="Equation.3">
                    <p:embed/>
                    <p:pic>
                      <p:nvPicPr>
                        <p:cNvPr id="104" name="Object 44">
                          <a:extLst>
                            <a:ext uri="{FF2B5EF4-FFF2-40B4-BE49-F238E27FC236}">
                              <a16:creationId xmlns:a16="http://schemas.microsoft.com/office/drawing/2014/main" id="{A62CF375-0B44-4C9C-BF33-82DD73E790A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19" y="2562"/>
                          <a:ext cx="132" cy="156"/>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121" name="Object 45">
              <a:extLst>
                <a:ext uri="{FF2B5EF4-FFF2-40B4-BE49-F238E27FC236}">
                  <a16:creationId xmlns:a16="http://schemas.microsoft.com/office/drawing/2014/main" id="{CE4FF8DD-0819-4B56-8835-56320E3E6C8F}"/>
                </a:ext>
              </a:extLst>
            </p:cNvPr>
            <p:cNvGraphicFramePr>
              <a:graphicFrameLocks noChangeAspect="1"/>
            </p:cNvGraphicFramePr>
            <p:nvPr/>
          </p:nvGraphicFramePr>
          <p:xfrm>
            <a:off x="4619" y="2901"/>
            <a:ext cx="108" cy="132"/>
          </p:xfrm>
          <a:graphic>
            <a:graphicData uri="http://schemas.openxmlformats.org/presentationml/2006/ole">
              <mc:AlternateContent xmlns:mc="http://schemas.openxmlformats.org/markup-compatibility/2006">
                <mc:Choice xmlns:v="urn:schemas-microsoft-com:vml" Requires="v">
                  <p:oleObj spid="_x0000_s11312" name="Equation" r:id="rId21" imgW="114201" imgH="139579" progId="Equation.3">
                    <p:embed/>
                  </p:oleObj>
                </mc:Choice>
                <mc:Fallback>
                  <p:oleObj name="Equation" r:id="rId21" imgW="114201" imgH="139579" progId="Equation.3">
                    <p:embed/>
                    <p:pic>
                      <p:nvPicPr>
                        <p:cNvPr id="105" name="Object 45">
                          <a:extLst>
                            <a:ext uri="{FF2B5EF4-FFF2-40B4-BE49-F238E27FC236}">
                              <a16:creationId xmlns:a16="http://schemas.microsoft.com/office/drawing/2014/main" id="{9A240980-51F4-4CA2-8D03-071BE320DBE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19" y="2901"/>
                          <a:ext cx="108" cy="13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22" name="Line 46">
              <a:extLst>
                <a:ext uri="{FF2B5EF4-FFF2-40B4-BE49-F238E27FC236}">
                  <a16:creationId xmlns:a16="http://schemas.microsoft.com/office/drawing/2014/main" id="{541953BC-F108-4708-B6A5-8E4F548B9D2A}"/>
                </a:ext>
              </a:extLst>
            </p:cNvPr>
            <p:cNvSpPr>
              <a:spLocks noChangeShapeType="1"/>
            </p:cNvSpPr>
            <p:nvPr/>
          </p:nvSpPr>
          <p:spPr bwMode="auto">
            <a:xfrm rot="-1320000">
              <a:off x="4674" y="2550"/>
              <a:ext cx="0" cy="135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23" name="Oval 47">
              <a:extLst>
                <a:ext uri="{FF2B5EF4-FFF2-40B4-BE49-F238E27FC236}">
                  <a16:creationId xmlns:a16="http://schemas.microsoft.com/office/drawing/2014/main" id="{19D6EFEF-F746-4A34-B692-41BEA6C306FD}"/>
                </a:ext>
              </a:extLst>
            </p:cNvPr>
            <p:cNvSpPr>
              <a:spLocks noChangeAspect="1" noChangeArrowheads="1"/>
            </p:cNvSpPr>
            <p:nvPr/>
          </p:nvSpPr>
          <p:spPr bwMode="auto">
            <a:xfrm rot="-1320000">
              <a:off x="4596" y="3013"/>
              <a:ext cx="138" cy="363"/>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aphicFrame>
          <p:nvGraphicFramePr>
            <p:cNvPr id="124" name="Object 48">
              <a:extLst>
                <a:ext uri="{FF2B5EF4-FFF2-40B4-BE49-F238E27FC236}">
                  <a16:creationId xmlns:a16="http://schemas.microsoft.com/office/drawing/2014/main" id="{DB5102E6-39DB-40E6-8D13-3DF76CF95B57}"/>
                </a:ext>
              </a:extLst>
            </p:cNvPr>
            <p:cNvGraphicFramePr>
              <a:graphicFrameLocks noChangeAspect="1"/>
            </p:cNvGraphicFramePr>
            <p:nvPr/>
          </p:nvGraphicFramePr>
          <p:xfrm>
            <a:off x="4568" y="3105"/>
            <a:ext cx="192" cy="168"/>
          </p:xfrm>
          <a:graphic>
            <a:graphicData uri="http://schemas.openxmlformats.org/presentationml/2006/ole">
              <mc:AlternateContent xmlns:mc="http://schemas.openxmlformats.org/markup-compatibility/2006">
                <mc:Choice xmlns:v="urn:schemas-microsoft-com:vml" Requires="v">
                  <p:oleObj spid="_x0000_s11313" name="Equation" r:id="rId23" imgW="202936" imgH="177569" progId="Equation.3">
                    <p:embed/>
                  </p:oleObj>
                </mc:Choice>
                <mc:Fallback>
                  <p:oleObj name="Equation" r:id="rId23" imgW="202936" imgH="177569" progId="Equation.3">
                    <p:embed/>
                    <p:pic>
                      <p:nvPicPr>
                        <p:cNvPr id="108" name="Object 48">
                          <a:extLst>
                            <a:ext uri="{FF2B5EF4-FFF2-40B4-BE49-F238E27FC236}">
                              <a16:creationId xmlns:a16="http://schemas.microsoft.com/office/drawing/2014/main" id="{121E8B9E-7EC7-4AAD-AD2C-43435C6CCB8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68" y="3105"/>
                          <a:ext cx="192" cy="16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25" name="Line 49">
              <a:extLst>
                <a:ext uri="{FF2B5EF4-FFF2-40B4-BE49-F238E27FC236}">
                  <a16:creationId xmlns:a16="http://schemas.microsoft.com/office/drawing/2014/main" id="{C6354BF3-F543-411B-B6E7-2D0249AE92CC}"/>
                </a:ext>
              </a:extLst>
            </p:cNvPr>
            <p:cNvSpPr>
              <a:spLocks noChangeShapeType="1"/>
            </p:cNvSpPr>
            <p:nvPr/>
          </p:nvSpPr>
          <p:spPr bwMode="auto">
            <a:xfrm rot="-1140000">
              <a:off x="4606" y="2519"/>
              <a:ext cx="0" cy="13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26" name="Oval 50">
              <a:extLst>
                <a:ext uri="{FF2B5EF4-FFF2-40B4-BE49-F238E27FC236}">
                  <a16:creationId xmlns:a16="http://schemas.microsoft.com/office/drawing/2014/main" id="{1BB3F816-8432-4E0E-9E76-0DF8B7CEADED}"/>
                </a:ext>
              </a:extLst>
            </p:cNvPr>
            <p:cNvSpPr>
              <a:spLocks noChangeAspect="1" noChangeArrowheads="1"/>
            </p:cNvSpPr>
            <p:nvPr/>
          </p:nvSpPr>
          <p:spPr bwMode="auto">
            <a:xfrm rot="-1140000">
              <a:off x="4412" y="2675"/>
              <a:ext cx="155" cy="409"/>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aphicFrame>
          <p:nvGraphicFramePr>
            <p:cNvPr id="127" name="Object 51">
              <a:extLst>
                <a:ext uri="{FF2B5EF4-FFF2-40B4-BE49-F238E27FC236}">
                  <a16:creationId xmlns:a16="http://schemas.microsoft.com/office/drawing/2014/main" id="{2EB7B46A-D4C2-409D-A2F6-86173122733E}"/>
                </a:ext>
              </a:extLst>
            </p:cNvPr>
            <p:cNvGraphicFramePr>
              <a:graphicFrameLocks noChangeAspect="1"/>
            </p:cNvGraphicFramePr>
            <p:nvPr/>
          </p:nvGraphicFramePr>
          <p:xfrm>
            <a:off x="4411" y="2807"/>
            <a:ext cx="156" cy="144"/>
          </p:xfrm>
          <a:graphic>
            <a:graphicData uri="http://schemas.openxmlformats.org/presentationml/2006/ole">
              <mc:AlternateContent xmlns:mc="http://schemas.openxmlformats.org/markup-compatibility/2006">
                <mc:Choice xmlns:v="urn:schemas-microsoft-com:vml" Requires="v">
                  <p:oleObj spid="_x0000_s11314" name="Equation" r:id="rId25" imgW="164957" imgH="152268" progId="Equation.3">
                    <p:embed/>
                  </p:oleObj>
                </mc:Choice>
                <mc:Fallback>
                  <p:oleObj name="Equation" r:id="rId25" imgW="164957" imgH="152268" progId="Equation.3">
                    <p:embed/>
                    <p:pic>
                      <p:nvPicPr>
                        <p:cNvPr id="111" name="Object 51">
                          <a:extLst>
                            <a:ext uri="{FF2B5EF4-FFF2-40B4-BE49-F238E27FC236}">
                              <a16:creationId xmlns:a16="http://schemas.microsoft.com/office/drawing/2014/main" id="{C76109E2-A7D5-4F8B-B85D-A7FFDF705C0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411" y="2807"/>
                          <a:ext cx="156" cy="144"/>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pSp>
    </p:spTree>
    <p:extLst>
      <p:ext uri="{BB962C8B-B14F-4D97-AF65-F5344CB8AC3E}">
        <p14:creationId xmlns:p14="http://schemas.microsoft.com/office/powerpoint/2010/main" val="42886716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Static optimization formulation</a:t>
            </a:r>
          </a:p>
        </p:txBody>
      </p:sp>
      <p:sp>
        <p:nvSpPr>
          <p:cNvPr id="4" name="Slide Number Placeholder 3"/>
          <p:cNvSpPr>
            <a:spLocks noGrp="1"/>
          </p:cNvSpPr>
          <p:nvPr>
            <p:ph type="sldNum" sz="quarter" idx="4"/>
          </p:nvPr>
        </p:nvSpPr>
        <p:spPr/>
        <p:txBody>
          <a:bodyPr/>
          <a:lstStyle/>
          <a:p>
            <a:fld id="{C35489C1-6B33-4937-9006-E5F93C9ADEC8}" type="slidenum">
              <a:rPr lang="de-AT" smtClean="0"/>
              <a:pPr/>
              <a:t>83</a:t>
            </a:fld>
            <a:endParaRPr lang="de-AT" dirty="0"/>
          </a:p>
        </p:txBody>
      </p:sp>
      <p:graphicFrame>
        <p:nvGraphicFramePr>
          <p:cNvPr id="72" name="Object 55">
            <a:extLst>
              <a:ext uri="{FF2B5EF4-FFF2-40B4-BE49-F238E27FC236}">
                <a16:creationId xmlns:a16="http://schemas.microsoft.com/office/drawing/2014/main" id="{366F5CA7-6C77-4BF4-9A71-C69BA83B76C7}"/>
              </a:ext>
            </a:extLst>
          </p:cNvPr>
          <p:cNvGraphicFramePr>
            <a:graphicFrameLocks noChangeAspect="1"/>
          </p:cNvGraphicFramePr>
          <p:nvPr>
            <p:extLst>
              <p:ext uri="{D42A27DB-BD31-4B8C-83A1-F6EECF244321}">
                <p14:modId xmlns:p14="http://schemas.microsoft.com/office/powerpoint/2010/main" val="1940820470"/>
              </p:ext>
            </p:extLst>
          </p:nvPr>
        </p:nvGraphicFramePr>
        <p:xfrm>
          <a:off x="2714069" y="2211723"/>
          <a:ext cx="1631842" cy="764712"/>
        </p:xfrm>
        <a:graphic>
          <a:graphicData uri="http://schemas.openxmlformats.org/presentationml/2006/ole">
            <mc:AlternateContent xmlns:mc="http://schemas.openxmlformats.org/markup-compatibility/2006">
              <mc:Choice xmlns:v="urn:schemas-microsoft-com:vml" Requires="v">
                <p:oleObj spid="_x0000_s12305" name="Equation" r:id="rId4" imgW="927100" imgH="431800" progId="Equation.3">
                  <p:embed/>
                </p:oleObj>
              </mc:Choice>
              <mc:Fallback>
                <p:oleObj name="Equation" r:id="rId4" imgW="927100" imgH="431800" progId="Equation.3">
                  <p:embed/>
                  <p:pic>
                    <p:nvPicPr>
                      <p:cNvPr id="114" name="Object 55">
                        <a:extLst>
                          <a:ext uri="{FF2B5EF4-FFF2-40B4-BE49-F238E27FC236}">
                            <a16:creationId xmlns:a16="http://schemas.microsoft.com/office/drawing/2014/main" id="{0542C718-CE2D-4F7A-955F-A87EE6C368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4069" y="2211723"/>
                        <a:ext cx="1631842" cy="764712"/>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73" name="Text Box 56">
            <a:extLst>
              <a:ext uri="{FF2B5EF4-FFF2-40B4-BE49-F238E27FC236}">
                <a16:creationId xmlns:a16="http://schemas.microsoft.com/office/drawing/2014/main" id="{DFB8A2E0-55D6-41A8-838F-BCF5F70B65BF}"/>
              </a:ext>
            </a:extLst>
          </p:cNvPr>
          <p:cNvSpPr txBox="1">
            <a:spLocks noChangeArrowheads="1"/>
          </p:cNvSpPr>
          <p:nvPr/>
        </p:nvSpPr>
        <p:spPr bwMode="auto">
          <a:xfrm>
            <a:off x="4979610" y="2467693"/>
            <a:ext cx="301898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50000"/>
              </a:spcBef>
              <a:spcAft>
                <a:spcPct val="0"/>
              </a:spcAft>
            </a:pPr>
            <a:r>
              <a:rPr lang="en-US" sz="1500" dirty="0">
                <a:latin typeface="Verdana" charset="0"/>
              </a:rPr>
              <a:t>Muscle force</a:t>
            </a:r>
          </a:p>
        </p:txBody>
      </p:sp>
      <p:graphicFrame>
        <p:nvGraphicFramePr>
          <p:cNvPr id="74" name="Object 59">
            <a:extLst>
              <a:ext uri="{FF2B5EF4-FFF2-40B4-BE49-F238E27FC236}">
                <a16:creationId xmlns:a16="http://schemas.microsoft.com/office/drawing/2014/main" id="{8241DB3D-7986-4172-96FA-1B5CDDB1E6E6}"/>
              </a:ext>
            </a:extLst>
          </p:cNvPr>
          <p:cNvGraphicFramePr>
            <a:graphicFrameLocks noChangeAspect="1"/>
          </p:cNvGraphicFramePr>
          <p:nvPr>
            <p:extLst>
              <p:ext uri="{D42A27DB-BD31-4B8C-83A1-F6EECF244321}">
                <p14:modId xmlns:p14="http://schemas.microsoft.com/office/powerpoint/2010/main" val="3465151379"/>
              </p:ext>
            </p:extLst>
          </p:nvPr>
        </p:nvGraphicFramePr>
        <p:xfrm>
          <a:off x="2643347" y="2958817"/>
          <a:ext cx="2502385" cy="899561"/>
        </p:xfrm>
        <a:graphic>
          <a:graphicData uri="http://schemas.openxmlformats.org/presentationml/2006/ole">
            <mc:AlternateContent xmlns:mc="http://schemas.openxmlformats.org/markup-compatibility/2006">
              <mc:Choice xmlns:v="urn:schemas-microsoft-com:vml" Requires="v">
                <p:oleObj spid="_x0000_s12306" name="Equation" r:id="rId6" imgW="1422400" imgH="508000" progId="Equation.3">
                  <p:embed/>
                </p:oleObj>
              </mc:Choice>
              <mc:Fallback>
                <p:oleObj name="Equation" r:id="rId6" imgW="1422400" imgH="508000" progId="Equation.3">
                  <p:embed/>
                  <p:pic>
                    <p:nvPicPr>
                      <p:cNvPr id="116" name="Object 59">
                        <a:extLst>
                          <a:ext uri="{FF2B5EF4-FFF2-40B4-BE49-F238E27FC236}">
                            <a16:creationId xmlns:a16="http://schemas.microsoft.com/office/drawing/2014/main" id="{A35AE263-167F-4EA7-A403-247AB6BB0F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3347" y="2958817"/>
                        <a:ext cx="2502385" cy="899561"/>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75" name="Text Box 60">
            <a:extLst>
              <a:ext uri="{FF2B5EF4-FFF2-40B4-BE49-F238E27FC236}">
                <a16:creationId xmlns:a16="http://schemas.microsoft.com/office/drawing/2014/main" id="{1DF64BB8-73A5-4269-B919-45D5E0865B4C}"/>
              </a:ext>
            </a:extLst>
          </p:cNvPr>
          <p:cNvSpPr txBox="1">
            <a:spLocks noChangeArrowheads="1"/>
          </p:cNvSpPr>
          <p:nvPr/>
        </p:nvSpPr>
        <p:spPr bwMode="auto">
          <a:xfrm>
            <a:off x="5632779" y="3263798"/>
            <a:ext cx="301898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50000"/>
              </a:spcBef>
              <a:spcAft>
                <a:spcPct val="0"/>
              </a:spcAft>
            </a:pPr>
            <a:r>
              <a:rPr lang="en-US" sz="1500" dirty="0">
                <a:latin typeface="Verdana" charset="0"/>
              </a:rPr>
              <a:t>(Muscle stress)</a:t>
            </a:r>
            <a:r>
              <a:rPr lang="en-US" sz="1500" baseline="30000" dirty="0">
                <a:latin typeface="Verdana" charset="0"/>
              </a:rPr>
              <a:t>3</a:t>
            </a:r>
            <a:r>
              <a:rPr lang="en-US" sz="1500" dirty="0">
                <a:latin typeface="Verdana" charset="0"/>
              </a:rPr>
              <a:t> ~</a:t>
            </a:r>
            <a:endParaRPr lang="en-US" sz="1500" baseline="30000" dirty="0">
              <a:latin typeface="Verdana" charset="0"/>
            </a:endParaRPr>
          </a:p>
        </p:txBody>
      </p:sp>
      <p:sp>
        <p:nvSpPr>
          <p:cNvPr id="76" name="Text Box 61">
            <a:extLst>
              <a:ext uri="{FF2B5EF4-FFF2-40B4-BE49-F238E27FC236}">
                <a16:creationId xmlns:a16="http://schemas.microsoft.com/office/drawing/2014/main" id="{4A1C71DA-20C2-4096-B528-419B498FFD22}"/>
              </a:ext>
            </a:extLst>
          </p:cNvPr>
          <p:cNvSpPr txBox="1">
            <a:spLocks noChangeArrowheads="1"/>
          </p:cNvSpPr>
          <p:nvPr/>
        </p:nvSpPr>
        <p:spPr bwMode="auto">
          <a:xfrm>
            <a:off x="7485391" y="3251044"/>
            <a:ext cx="1827744"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50000"/>
              </a:spcBef>
              <a:spcAft>
                <a:spcPct val="0"/>
              </a:spcAft>
            </a:pPr>
            <a:r>
              <a:rPr lang="en-US" sz="1500">
                <a:latin typeface="Verdana" charset="0"/>
              </a:rPr>
              <a:t>Metabolic energy</a:t>
            </a:r>
            <a:endParaRPr lang="en-US" sz="1500" baseline="30000">
              <a:latin typeface="Verdana" charset="0"/>
            </a:endParaRPr>
          </a:p>
        </p:txBody>
      </p:sp>
      <p:graphicFrame>
        <p:nvGraphicFramePr>
          <p:cNvPr id="77" name="Object 65">
            <a:extLst>
              <a:ext uri="{FF2B5EF4-FFF2-40B4-BE49-F238E27FC236}">
                <a16:creationId xmlns:a16="http://schemas.microsoft.com/office/drawing/2014/main" id="{C677C7B7-561F-4B33-8E47-8EBFFBCABF7E}"/>
              </a:ext>
            </a:extLst>
          </p:cNvPr>
          <p:cNvGraphicFramePr>
            <a:graphicFrameLocks noChangeAspect="1"/>
          </p:cNvGraphicFramePr>
          <p:nvPr>
            <p:extLst>
              <p:ext uri="{D42A27DB-BD31-4B8C-83A1-F6EECF244321}">
                <p14:modId xmlns:p14="http://schemas.microsoft.com/office/powerpoint/2010/main" val="1625207702"/>
              </p:ext>
            </p:extLst>
          </p:nvPr>
        </p:nvGraphicFramePr>
        <p:xfrm>
          <a:off x="2643347" y="3818225"/>
          <a:ext cx="3845753" cy="899562"/>
        </p:xfrm>
        <a:graphic>
          <a:graphicData uri="http://schemas.openxmlformats.org/presentationml/2006/ole">
            <mc:AlternateContent xmlns:mc="http://schemas.openxmlformats.org/markup-compatibility/2006">
              <mc:Choice xmlns:v="urn:schemas-microsoft-com:vml" Requires="v">
                <p:oleObj spid="_x0000_s12307" name="Equation" r:id="rId8" imgW="2184400" imgH="508000" progId="Equation.3">
                  <p:embed/>
                </p:oleObj>
              </mc:Choice>
              <mc:Fallback>
                <p:oleObj name="Equation" r:id="rId8" imgW="2184400" imgH="508000" progId="Equation.3">
                  <p:embed/>
                  <p:pic>
                    <p:nvPicPr>
                      <p:cNvPr id="119" name="Object 65">
                        <a:extLst>
                          <a:ext uri="{FF2B5EF4-FFF2-40B4-BE49-F238E27FC236}">
                            <a16:creationId xmlns:a16="http://schemas.microsoft.com/office/drawing/2014/main" id="{E5D21800-BBD4-48C0-83EF-0B5157E47F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3347" y="3818225"/>
                        <a:ext cx="3845753" cy="899562"/>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78" name="Text Box 66">
            <a:extLst>
              <a:ext uri="{FF2B5EF4-FFF2-40B4-BE49-F238E27FC236}">
                <a16:creationId xmlns:a16="http://schemas.microsoft.com/office/drawing/2014/main" id="{92E0ACD6-5F62-4DEF-B24C-AA069979EABC}"/>
              </a:ext>
            </a:extLst>
          </p:cNvPr>
          <p:cNvSpPr txBox="1">
            <a:spLocks noChangeArrowheads="1"/>
          </p:cNvSpPr>
          <p:nvPr/>
        </p:nvSpPr>
        <p:spPr bwMode="auto">
          <a:xfrm>
            <a:off x="6800324" y="4121505"/>
            <a:ext cx="301898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50000"/>
              </a:spcBef>
              <a:spcAft>
                <a:spcPct val="0"/>
              </a:spcAft>
            </a:pPr>
            <a:r>
              <a:rPr lang="en-US" sz="1500" dirty="0">
                <a:latin typeface="Verdana" charset="0"/>
              </a:rPr>
              <a:t>(Muscle activation)</a:t>
            </a:r>
            <a:r>
              <a:rPr lang="en-US" sz="1500" baseline="30000" dirty="0">
                <a:latin typeface="Verdana" charset="0"/>
              </a:rPr>
              <a:t>2</a:t>
            </a:r>
          </a:p>
        </p:txBody>
      </p:sp>
      <p:sp>
        <p:nvSpPr>
          <p:cNvPr id="79" name="Text Box 56">
            <a:extLst>
              <a:ext uri="{FF2B5EF4-FFF2-40B4-BE49-F238E27FC236}">
                <a16:creationId xmlns:a16="http://schemas.microsoft.com/office/drawing/2014/main" id="{A722503B-5252-4C3D-8D76-759D33E9527D}"/>
              </a:ext>
            </a:extLst>
          </p:cNvPr>
          <p:cNvSpPr txBox="1">
            <a:spLocks noChangeArrowheads="1"/>
          </p:cNvSpPr>
          <p:nvPr/>
        </p:nvSpPr>
        <p:spPr bwMode="auto">
          <a:xfrm>
            <a:off x="2160169" y="1814253"/>
            <a:ext cx="532522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50000"/>
              </a:spcBef>
              <a:spcAft>
                <a:spcPct val="0"/>
              </a:spcAft>
            </a:pPr>
            <a:r>
              <a:rPr lang="en-US" sz="2000" dirty="0">
                <a:latin typeface="Verdana" charset="0"/>
              </a:rPr>
              <a:t>Example for performance criteria</a:t>
            </a:r>
          </a:p>
        </p:txBody>
      </p:sp>
    </p:spTree>
    <p:extLst>
      <p:ext uri="{BB962C8B-B14F-4D97-AF65-F5344CB8AC3E}">
        <p14:creationId xmlns:p14="http://schemas.microsoft.com/office/powerpoint/2010/main" val="53120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5" grpId="0"/>
      <p:bldP spid="76" grpId="0"/>
      <p:bldP spid="7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(static optimisation)</a:t>
            </a:r>
          </a:p>
        </p:txBody>
      </p:sp>
      <p:sp>
        <p:nvSpPr>
          <p:cNvPr id="4" name="Slide Number Placeholder 3"/>
          <p:cNvSpPr>
            <a:spLocks noGrp="1"/>
          </p:cNvSpPr>
          <p:nvPr>
            <p:ph type="sldNum" sz="quarter" idx="4"/>
          </p:nvPr>
        </p:nvSpPr>
        <p:spPr/>
        <p:txBody>
          <a:bodyPr/>
          <a:lstStyle/>
          <a:p>
            <a:fld id="{C35489C1-6B33-4937-9006-E5F93C9ADEC8}" type="slidenum">
              <a:rPr lang="de-AT" smtClean="0"/>
              <a:pPr/>
              <a:t>84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F9D71D-B2DD-4FA0-98D4-92053DD2156E}"/>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0A01FC6-EAF2-4DB5-A441-3EA688CA3812}"/>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7772628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85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8" name="Text Placeholder 2">
            <a:extLst>
              <a:ext uri="{FF2B5EF4-FFF2-40B4-BE49-F238E27FC236}">
                <a16:creationId xmlns:a16="http://schemas.microsoft.com/office/drawing/2014/main" id="{A0D0C449-96AF-483E-B250-F24923A4CE5D}"/>
              </a:ext>
            </a:extLst>
          </p:cNvPr>
          <p:cNvSpPr txBox="1">
            <a:spLocks/>
          </p:cNvSpPr>
          <p:nvPr/>
        </p:nvSpPr>
        <p:spPr>
          <a:xfrm>
            <a:off x="1020934" y="1740643"/>
            <a:ext cx="9357506" cy="403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mn-ea"/>
                <a:cs typeface="+mn-cs"/>
              </a:defRPr>
            </a:lvl1pPr>
            <a:lvl2pPr marL="307192"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are the main 3 factors affecting muscle forces</a:t>
            </a:r>
          </a:p>
          <a:p>
            <a:r>
              <a:rPr lang="en-US" dirty="0"/>
              <a:t>What is the main difference between the actuator.xml files from RRA and SO?</a:t>
            </a:r>
          </a:p>
        </p:txBody>
      </p:sp>
    </p:spTree>
    <p:extLst>
      <p:ext uri="{BB962C8B-B14F-4D97-AF65-F5344CB8AC3E}">
        <p14:creationId xmlns:p14="http://schemas.microsoft.com/office/powerpoint/2010/main" val="26691166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(static optimisation – walking data)</a:t>
            </a:r>
          </a:p>
        </p:txBody>
      </p:sp>
      <p:sp>
        <p:nvSpPr>
          <p:cNvPr id="4" name="Slide Number Placeholder 3"/>
          <p:cNvSpPr>
            <a:spLocks noGrp="1"/>
          </p:cNvSpPr>
          <p:nvPr>
            <p:ph type="sldNum" sz="quarter" idx="4"/>
          </p:nvPr>
        </p:nvSpPr>
        <p:spPr/>
        <p:txBody>
          <a:bodyPr/>
          <a:lstStyle/>
          <a:p>
            <a:fld id="{C35489C1-6B33-4937-9006-E5F93C9ADEC8}" type="slidenum">
              <a:rPr lang="de-AT" smtClean="0"/>
              <a:pPr/>
              <a:t>86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F9D71D-B2DD-4FA0-98D4-92053DD2156E}"/>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0A01FC6-EAF2-4DB5-A441-3EA688CA3812}"/>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7535011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87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8" name="Text Placeholder 2">
            <a:extLst>
              <a:ext uri="{FF2B5EF4-FFF2-40B4-BE49-F238E27FC236}">
                <a16:creationId xmlns:a16="http://schemas.microsoft.com/office/drawing/2014/main" id="{A0D0C449-96AF-483E-B250-F24923A4CE5D}"/>
              </a:ext>
            </a:extLst>
          </p:cNvPr>
          <p:cNvSpPr txBox="1">
            <a:spLocks/>
          </p:cNvSpPr>
          <p:nvPr/>
        </p:nvSpPr>
        <p:spPr>
          <a:xfrm>
            <a:off x="1020934" y="1740643"/>
            <a:ext cx="9357506" cy="403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mn-ea"/>
                <a:cs typeface="+mn-cs"/>
              </a:defRPr>
            </a:lvl1pPr>
            <a:lvl2pPr marL="307192"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are peak force of biceps femoris and soleus muscles?</a:t>
            </a:r>
          </a:p>
          <a:p>
            <a:r>
              <a:rPr lang="en-US" dirty="0"/>
              <a:t>How do the muscle activations look?</a:t>
            </a:r>
          </a:p>
        </p:txBody>
      </p:sp>
    </p:spTree>
    <p:extLst>
      <p:ext uri="{BB962C8B-B14F-4D97-AF65-F5344CB8AC3E}">
        <p14:creationId xmlns:p14="http://schemas.microsoft.com/office/powerpoint/2010/main" val="32535007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1">
            <a:extLst>
              <a:ext uri="{FF2B5EF4-FFF2-40B4-BE49-F238E27FC236}">
                <a16:creationId xmlns:a16="http://schemas.microsoft.com/office/drawing/2014/main" id="{2E635E06-3480-434B-8515-845FC35F4EB4}"/>
              </a:ext>
            </a:extLst>
          </p:cNvPr>
          <p:cNvSpPr txBox="1">
            <a:spLocks/>
          </p:cNvSpPr>
          <p:nvPr/>
        </p:nvSpPr>
        <p:spPr>
          <a:xfrm>
            <a:off x="435006" y="350839"/>
            <a:ext cx="9851994" cy="10985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a:solidFill>
                  <a:srgbClr val="FF0000"/>
                </a:solidFill>
                <a:cs typeface="ＭＳ Ｐゴシック" charset="0"/>
              </a:rPr>
              <a:t>Joint reaction forces</a:t>
            </a:r>
          </a:p>
        </p:txBody>
      </p:sp>
      <p:pic>
        <p:nvPicPr>
          <p:cNvPr id="52" name="TD">
            <a:hlinkClick r:id="" action="ppaction://media"/>
            <a:extLst>
              <a:ext uri="{FF2B5EF4-FFF2-40B4-BE49-F238E27FC236}">
                <a16:creationId xmlns:a16="http://schemas.microsoft.com/office/drawing/2014/main" id="{6478FE75-38DC-4CEF-8C3A-1C7BC762DE5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2406" y="2021702"/>
            <a:ext cx="3587550" cy="3008099"/>
          </a:xfrm>
          <a:prstGeom prst="rect">
            <a:avLst/>
          </a:prstGeom>
        </p:spPr>
      </p:pic>
      <p:grpSp>
        <p:nvGrpSpPr>
          <p:cNvPr id="2" name="Gruppieren 1">
            <a:extLst>
              <a:ext uri="{FF2B5EF4-FFF2-40B4-BE49-F238E27FC236}">
                <a16:creationId xmlns:a16="http://schemas.microsoft.com/office/drawing/2014/main" id="{5840B369-F0C4-4455-9E94-4F48CE951757}"/>
              </a:ext>
            </a:extLst>
          </p:cNvPr>
          <p:cNvGrpSpPr/>
          <p:nvPr/>
        </p:nvGrpSpPr>
        <p:grpSpPr>
          <a:xfrm>
            <a:off x="4483131" y="2021702"/>
            <a:ext cx="6934200" cy="3164748"/>
            <a:chOff x="435006" y="2283552"/>
            <a:chExt cx="6934200" cy="3164748"/>
          </a:xfrm>
        </p:grpSpPr>
        <p:pic>
          <p:nvPicPr>
            <p:cNvPr id="53" name="Picture 1">
              <a:extLst>
                <a:ext uri="{FF2B5EF4-FFF2-40B4-BE49-F238E27FC236}">
                  <a16:creationId xmlns:a16="http://schemas.microsoft.com/office/drawing/2014/main" id="{39F87EB6-E1F6-4BB7-B2AA-D4DF8DB4F8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356" y="2633618"/>
              <a:ext cx="2264569"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a:extLst>
                <a:ext uri="{FF2B5EF4-FFF2-40B4-BE49-F238E27FC236}">
                  <a16:creationId xmlns:a16="http://schemas.microsoft.com/office/drawing/2014/main" id="{99A09710-C2CA-42DF-8553-11C35C99E834}"/>
                </a:ext>
              </a:extLst>
            </p:cNvPr>
            <p:cNvSpPr txBox="1">
              <a:spLocks noChangeArrowheads="1"/>
            </p:cNvSpPr>
            <p:nvPr/>
          </p:nvSpPr>
          <p:spPr bwMode="auto">
            <a:xfrm>
              <a:off x="625506" y="5091068"/>
              <a:ext cx="211455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nl-BE" sz="750" dirty="0" err="1">
                  <a:solidFill>
                    <a:srgbClr val="000000"/>
                  </a:solidFill>
                </a:rPr>
                <a:t>Argenson</a:t>
              </a:r>
              <a:r>
                <a:rPr lang="en-US" altLang="nl-BE" sz="750" dirty="0">
                  <a:solidFill>
                    <a:srgbClr val="000000"/>
                  </a:solidFill>
                </a:rPr>
                <a:t> et al, 2005</a:t>
              </a:r>
            </a:p>
          </p:txBody>
        </p:sp>
        <p:sp>
          <p:nvSpPr>
            <p:cNvPr id="55" name="TextBox 8">
              <a:extLst>
                <a:ext uri="{FF2B5EF4-FFF2-40B4-BE49-F238E27FC236}">
                  <a16:creationId xmlns:a16="http://schemas.microsoft.com/office/drawing/2014/main" id="{021F0142-1043-40AA-9D63-7540EB671E3E}"/>
                </a:ext>
              </a:extLst>
            </p:cNvPr>
            <p:cNvSpPr txBox="1">
              <a:spLocks noChangeArrowheads="1"/>
            </p:cNvSpPr>
            <p:nvPr/>
          </p:nvSpPr>
          <p:spPr bwMode="auto">
            <a:xfrm>
              <a:off x="435006" y="2283552"/>
              <a:ext cx="25908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nl-BE" sz="1350" dirty="0">
                  <a:solidFill>
                    <a:srgbClr val="000000"/>
                  </a:solidFill>
                  <a:latin typeface="Arial" panose="020B0604020202020204" pitchFamily="34" charset="0"/>
                </a:rPr>
                <a:t>Design Biomedical Devices</a:t>
              </a:r>
            </a:p>
          </p:txBody>
        </p:sp>
        <p:sp>
          <p:nvSpPr>
            <p:cNvPr id="56" name="TextBox 10">
              <a:extLst>
                <a:ext uri="{FF2B5EF4-FFF2-40B4-BE49-F238E27FC236}">
                  <a16:creationId xmlns:a16="http://schemas.microsoft.com/office/drawing/2014/main" id="{BDE5A65C-C98C-4B52-A8D8-E1DCB601B036}"/>
                </a:ext>
              </a:extLst>
            </p:cNvPr>
            <p:cNvSpPr txBox="1">
              <a:spLocks noChangeArrowheads="1"/>
            </p:cNvSpPr>
            <p:nvPr/>
          </p:nvSpPr>
          <p:spPr bwMode="auto">
            <a:xfrm>
              <a:off x="2911506" y="5148218"/>
              <a:ext cx="2057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nl-BE" sz="750" dirty="0">
                  <a:solidFill>
                    <a:srgbClr val="000000"/>
                  </a:solidFill>
                </a:rPr>
                <a:t>Draper et al. 2006</a:t>
              </a:r>
            </a:p>
          </p:txBody>
        </p:sp>
        <p:pic>
          <p:nvPicPr>
            <p:cNvPr id="57" name="Picture 4" descr="C:\Users\mdemers\AppData\Local\Temp\msohtmlclip1\01\clip_image001.png">
              <a:extLst>
                <a:ext uri="{FF2B5EF4-FFF2-40B4-BE49-F238E27FC236}">
                  <a16:creationId xmlns:a16="http://schemas.microsoft.com/office/drawing/2014/main" id="{F4B4CF32-3698-4E65-8DE2-0FB4FF8FB6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5806" y="2690768"/>
              <a:ext cx="1971675" cy="24145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8" name="Picture 6" descr="Knee Surgery 4 - Medial Meniscus And Patella Cartilage Damage by USC2000.">
              <a:extLst>
                <a:ext uri="{FF2B5EF4-FFF2-40B4-BE49-F238E27FC236}">
                  <a16:creationId xmlns:a16="http://schemas.microsoft.com/office/drawing/2014/main" id="{E118F45D-B634-453F-8018-2AA502278A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1477" r="11409"/>
            <a:stretch>
              <a:fillRect/>
            </a:stretch>
          </p:blipFill>
          <p:spPr bwMode="auto">
            <a:xfrm>
              <a:off x="5254657" y="2690768"/>
              <a:ext cx="2013347" cy="24003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9" name="TextBox 13">
              <a:extLst>
                <a:ext uri="{FF2B5EF4-FFF2-40B4-BE49-F238E27FC236}">
                  <a16:creationId xmlns:a16="http://schemas.microsoft.com/office/drawing/2014/main" id="{792C8710-AE82-46C8-B948-5D446F8065B6}"/>
                </a:ext>
              </a:extLst>
            </p:cNvPr>
            <p:cNvSpPr txBox="1">
              <a:spLocks noChangeArrowheads="1"/>
            </p:cNvSpPr>
            <p:nvPr/>
          </p:nvSpPr>
          <p:spPr bwMode="auto">
            <a:xfrm>
              <a:off x="2854356" y="2290718"/>
              <a:ext cx="23431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nl-BE" sz="1350">
                  <a:solidFill>
                    <a:srgbClr val="000000"/>
                  </a:solidFill>
                  <a:latin typeface="Arial" panose="020B0604020202020204" pitchFamily="34" charset="0"/>
                </a:rPr>
                <a:t>Predict Tissue Stress</a:t>
              </a:r>
            </a:p>
          </p:txBody>
        </p:sp>
        <p:sp>
          <p:nvSpPr>
            <p:cNvPr id="60" name="TextBox 14">
              <a:extLst>
                <a:ext uri="{FF2B5EF4-FFF2-40B4-BE49-F238E27FC236}">
                  <a16:creationId xmlns:a16="http://schemas.microsoft.com/office/drawing/2014/main" id="{6C93F409-93AC-4D57-8E5B-37FE81137FB4}"/>
                </a:ext>
              </a:extLst>
            </p:cNvPr>
            <p:cNvSpPr txBox="1">
              <a:spLocks noChangeArrowheads="1"/>
            </p:cNvSpPr>
            <p:nvPr/>
          </p:nvSpPr>
          <p:spPr bwMode="auto">
            <a:xfrm>
              <a:off x="5140356" y="2290718"/>
              <a:ext cx="22288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nl-BE" sz="1350">
                  <a:solidFill>
                    <a:srgbClr val="000000"/>
                  </a:solidFill>
                  <a:latin typeface="Arial" panose="020B0604020202020204" pitchFamily="34" charset="0"/>
                </a:rPr>
                <a:t>Study degradation</a:t>
              </a:r>
            </a:p>
          </p:txBody>
        </p:sp>
        <p:sp>
          <p:nvSpPr>
            <p:cNvPr id="61" name="TextBox 15">
              <a:extLst>
                <a:ext uri="{FF2B5EF4-FFF2-40B4-BE49-F238E27FC236}">
                  <a16:creationId xmlns:a16="http://schemas.microsoft.com/office/drawing/2014/main" id="{6D8CE811-A74F-405F-81EC-8EF5C0D3AD58}"/>
                </a:ext>
              </a:extLst>
            </p:cNvPr>
            <p:cNvSpPr txBox="1">
              <a:spLocks noChangeArrowheads="1"/>
            </p:cNvSpPr>
            <p:nvPr/>
          </p:nvSpPr>
          <p:spPr bwMode="auto">
            <a:xfrm>
              <a:off x="5197506" y="5148218"/>
              <a:ext cx="20574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nl-BE" sz="750" dirty="0">
                  <a:solidFill>
                    <a:srgbClr val="000000"/>
                  </a:solidFill>
                </a:rPr>
                <a:t>USC2000, 2009, </a:t>
              </a:r>
              <a:r>
                <a:rPr lang="en-US" altLang="nl-BE" sz="600" dirty="0">
                  <a:solidFill>
                    <a:srgbClr val="000000"/>
                  </a:solidFill>
                </a:rPr>
                <a:t>http://www.flickr.com/photos/usc2000/3189533413/ </a:t>
              </a:r>
            </a:p>
          </p:txBody>
        </p:sp>
      </p:grpSp>
    </p:spTree>
    <p:extLst>
      <p:ext uri="{BB962C8B-B14F-4D97-AF65-F5344CB8AC3E}">
        <p14:creationId xmlns:p14="http://schemas.microsoft.com/office/powerpoint/2010/main" val="5234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92" fill="hold"/>
                                        <p:tgtEl>
                                          <p:spTgt spid="5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2"/>
                                        </p:tgtEl>
                                      </p:cBhvr>
                                    </p:cmd>
                                  </p:childTnLst>
                                </p:cTn>
                              </p:par>
                            </p:childTnLst>
                          </p:cTn>
                        </p:par>
                      </p:childTnLst>
                    </p:cTn>
                  </p:par>
                </p:childTnLst>
              </p:cTn>
              <p:nextCondLst>
                <p:cond evt="onClick" delay="0">
                  <p:tgtEl>
                    <p:spTgt spid="52"/>
                  </p:tgtEl>
                </p:cond>
              </p:nextCondLst>
            </p:seq>
            <p:video>
              <p:cMediaNode vol="80000">
                <p:cTn id="16" fill="hold" display="0">
                  <p:stCondLst>
                    <p:cond delay="indefinite"/>
                  </p:stCondLst>
                </p:cTn>
                <p:tgtEl>
                  <p:spTgt spid="52"/>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 name="AutoShape 12"/>
          <p:cNvSpPr>
            <a:spLocks noChangeArrowheads="1"/>
          </p:cNvSpPr>
          <p:nvPr/>
        </p:nvSpPr>
        <p:spPr bwMode="auto">
          <a:xfrm>
            <a:off x="4578352" y="3073403"/>
            <a:ext cx="2097087" cy="873125"/>
          </a:xfrm>
          <a:prstGeom prst="roundRect">
            <a:avLst>
              <a:gd name="adj" fmla="val 16667"/>
            </a:avLst>
          </a:prstGeom>
          <a:solidFill>
            <a:srgbClr val="B28D82"/>
          </a:solidFill>
          <a:ln w="38100">
            <a:noFill/>
            <a:round/>
            <a:headEnd/>
            <a:tailEnd/>
          </a:ln>
        </p:spPr>
        <p:txBody>
          <a:bodyPr wrap="none" anchor="ctr"/>
          <a:lstStyle/>
          <a:p>
            <a:pPr algn="ctr">
              <a:defRPr/>
            </a:pPr>
            <a:r>
              <a:rPr lang="en-US" dirty="0">
                <a:solidFill>
                  <a:schemeClr val="tx1">
                    <a:lumMod val="95000"/>
                    <a:lumOff val="5000"/>
                  </a:schemeClr>
                </a:solidFill>
                <a:cs typeface="Arial" pitchFamily="34" charset="0"/>
              </a:rPr>
              <a:t>Analysis</a:t>
            </a:r>
          </a:p>
        </p:txBody>
      </p:sp>
      <p:cxnSp>
        <p:nvCxnSpPr>
          <p:cNvPr id="35" name="Elbow Connector 37"/>
          <p:cNvCxnSpPr/>
          <p:nvPr/>
        </p:nvCxnSpPr>
        <p:spPr bwMode="auto">
          <a:xfrm rot="16200000" flipH="1">
            <a:off x="5453064" y="2932644"/>
            <a:ext cx="346075" cy="3175"/>
          </a:xfrm>
          <a:prstGeom prst="bentConnector3">
            <a:avLst>
              <a:gd name="adj1" fmla="val 50000"/>
            </a:avLst>
          </a:prstGeom>
          <a:solidFill>
            <a:schemeClr val="bg1">
              <a:alpha val="70000"/>
            </a:schemeClr>
          </a:solidFill>
          <a:ln w="38100" cap="flat" cmpd="sng" algn="ctr">
            <a:solidFill>
              <a:schemeClr val="bg1">
                <a:lumMod val="50000"/>
              </a:schemeClr>
            </a:solidFill>
            <a:prstDash val="solid"/>
            <a:round/>
            <a:headEnd type="none" w="med" len="med"/>
            <a:tailEnd type="oval"/>
          </a:ln>
          <a:effectLst/>
        </p:spPr>
      </p:cxnSp>
      <p:sp>
        <p:nvSpPr>
          <p:cNvPr id="32770" name="Rectangle 2"/>
          <p:cNvSpPr>
            <a:spLocks noGrp="1" noChangeArrowheads="1"/>
          </p:cNvSpPr>
          <p:nvPr>
            <p:ph type="title"/>
          </p:nvPr>
        </p:nvSpPr>
        <p:spPr>
          <a:xfrm>
            <a:off x="595313" y="469622"/>
            <a:ext cx="9986962" cy="466725"/>
          </a:xfrm>
        </p:spPr>
        <p:txBody>
          <a:bodyPr>
            <a:normAutofit fontScale="90000"/>
          </a:bodyPr>
          <a:lstStyle/>
          <a:p>
            <a:r>
              <a:rPr lang="en-US" altLang="nl-BE" dirty="0">
                <a:solidFill>
                  <a:srgbClr val="C00000"/>
                </a:solidFill>
              </a:rPr>
              <a:t>Analyze tool to investigating a simulation</a:t>
            </a:r>
          </a:p>
        </p:txBody>
      </p:sp>
      <p:sp>
        <p:nvSpPr>
          <p:cNvPr id="146" name="AutoShape 12"/>
          <p:cNvSpPr>
            <a:spLocks noChangeArrowheads="1"/>
          </p:cNvSpPr>
          <p:nvPr/>
        </p:nvSpPr>
        <p:spPr bwMode="auto">
          <a:xfrm>
            <a:off x="4576763" y="2006603"/>
            <a:ext cx="2095500" cy="873125"/>
          </a:xfrm>
          <a:prstGeom prst="roundRect">
            <a:avLst>
              <a:gd name="adj" fmla="val 16667"/>
            </a:avLst>
          </a:prstGeom>
          <a:solidFill>
            <a:srgbClr val="B28D82"/>
          </a:solidFill>
          <a:ln w="38100">
            <a:noFill/>
            <a:round/>
            <a:headEnd/>
            <a:tailEnd/>
          </a:ln>
        </p:spPr>
        <p:txBody>
          <a:bodyPr wrap="none" anchor="ctr"/>
          <a:lstStyle/>
          <a:p>
            <a:pPr algn="ctr">
              <a:defRPr/>
            </a:pPr>
            <a:r>
              <a:rPr lang="en-US" dirty="0">
                <a:solidFill>
                  <a:schemeClr val="tx1">
                    <a:lumMod val="95000"/>
                    <a:lumOff val="5000"/>
                  </a:schemeClr>
                </a:solidFill>
                <a:cs typeface="Arial" pitchFamily="34" charset="0"/>
              </a:rPr>
              <a:t>OpenSim Model</a:t>
            </a:r>
          </a:p>
        </p:txBody>
      </p:sp>
      <p:sp>
        <p:nvSpPr>
          <p:cNvPr id="39" name="AutoShape 12"/>
          <p:cNvSpPr>
            <a:spLocks noChangeArrowheads="1"/>
          </p:cNvSpPr>
          <p:nvPr/>
        </p:nvSpPr>
        <p:spPr bwMode="auto">
          <a:xfrm>
            <a:off x="4730752" y="3225803"/>
            <a:ext cx="2097087" cy="873125"/>
          </a:xfrm>
          <a:prstGeom prst="roundRect">
            <a:avLst>
              <a:gd name="adj" fmla="val 16667"/>
            </a:avLst>
          </a:prstGeom>
          <a:solidFill>
            <a:srgbClr val="B28D82"/>
          </a:solidFill>
          <a:ln w="38100">
            <a:noFill/>
            <a:round/>
            <a:headEnd/>
            <a:tailEnd/>
          </a:ln>
        </p:spPr>
        <p:txBody>
          <a:bodyPr wrap="none" anchor="ctr"/>
          <a:lstStyle/>
          <a:p>
            <a:pPr algn="ctr">
              <a:defRPr/>
            </a:pPr>
            <a:r>
              <a:rPr lang="en-US" dirty="0">
                <a:solidFill>
                  <a:schemeClr val="tx1">
                    <a:lumMod val="95000"/>
                    <a:lumOff val="5000"/>
                  </a:schemeClr>
                </a:solidFill>
                <a:cs typeface="Arial" pitchFamily="34" charset="0"/>
              </a:rPr>
              <a:t>Analysis</a:t>
            </a:r>
          </a:p>
        </p:txBody>
      </p:sp>
      <p:sp>
        <p:nvSpPr>
          <p:cNvPr id="40" name="AutoShape 12"/>
          <p:cNvSpPr>
            <a:spLocks noChangeArrowheads="1"/>
          </p:cNvSpPr>
          <p:nvPr/>
        </p:nvSpPr>
        <p:spPr bwMode="auto">
          <a:xfrm>
            <a:off x="4883152" y="3378203"/>
            <a:ext cx="2097087" cy="873125"/>
          </a:xfrm>
          <a:prstGeom prst="roundRect">
            <a:avLst>
              <a:gd name="adj" fmla="val 16667"/>
            </a:avLst>
          </a:prstGeom>
          <a:solidFill>
            <a:srgbClr val="B28D82"/>
          </a:solidFill>
          <a:ln w="38100">
            <a:noFill/>
            <a:round/>
            <a:headEnd/>
            <a:tailEnd/>
          </a:ln>
        </p:spPr>
        <p:txBody>
          <a:bodyPr wrap="none" anchor="ctr"/>
          <a:lstStyle/>
          <a:p>
            <a:pPr algn="ctr">
              <a:defRPr/>
            </a:pPr>
            <a:r>
              <a:rPr lang="en-US" dirty="0">
                <a:solidFill>
                  <a:schemeClr val="tx1">
                    <a:lumMod val="95000"/>
                    <a:lumOff val="5000"/>
                  </a:schemeClr>
                </a:solidFill>
                <a:cs typeface="Arial" pitchFamily="34" charset="0"/>
              </a:rPr>
              <a:t>Analysis</a:t>
            </a:r>
          </a:p>
        </p:txBody>
      </p:sp>
      <p:sp>
        <p:nvSpPr>
          <p:cNvPr id="41" name="AutoShape 12"/>
          <p:cNvSpPr>
            <a:spLocks noChangeArrowheads="1"/>
          </p:cNvSpPr>
          <p:nvPr/>
        </p:nvSpPr>
        <p:spPr bwMode="auto">
          <a:xfrm>
            <a:off x="5035552" y="3530603"/>
            <a:ext cx="2097087" cy="873125"/>
          </a:xfrm>
          <a:prstGeom prst="roundRect">
            <a:avLst>
              <a:gd name="adj" fmla="val 16667"/>
            </a:avLst>
          </a:prstGeom>
          <a:solidFill>
            <a:srgbClr val="B28D82"/>
          </a:solidFill>
          <a:ln w="38100">
            <a:noFill/>
            <a:round/>
            <a:headEnd/>
            <a:tailEnd/>
          </a:ln>
        </p:spPr>
        <p:txBody>
          <a:bodyPr wrap="none" anchor="ctr"/>
          <a:lstStyle/>
          <a:p>
            <a:pPr algn="ctr">
              <a:defRPr/>
            </a:pPr>
            <a:r>
              <a:rPr lang="en-US" dirty="0">
                <a:solidFill>
                  <a:schemeClr val="tx1">
                    <a:lumMod val="95000"/>
                    <a:lumOff val="5000"/>
                  </a:schemeClr>
                </a:solidFill>
                <a:cs typeface="Arial" pitchFamily="34" charset="0"/>
              </a:rPr>
              <a:t>Analysis</a:t>
            </a:r>
          </a:p>
        </p:txBody>
      </p:sp>
      <p:sp>
        <p:nvSpPr>
          <p:cNvPr id="42" name="AutoShape 12"/>
          <p:cNvSpPr>
            <a:spLocks noChangeArrowheads="1"/>
          </p:cNvSpPr>
          <p:nvPr/>
        </p:nvSpPr>
        <p:spPr bwMode="auto">
          <a:xfrm>
            <a:off x="1998662" y="5066263"/>
            <a:ext cx="1924051" cy="815429"/>
          </a:xfrm>
          <a:prstGeom prst="roundRect">
            <a:avLst>
              <a:gd name="adj" fmla="val 16667"/>
            </a:avLst>
          </a:prstGeom>
          <a:solidFill>
            <a:srgbClr val="B28D82"/>
          </a:solidFill>
          <a:ln w="38100">
            <a:noFill/>
            <a:round/>
            <a:headEnd/>
            <a:tailEnd/>
          </a:ln>
        </p:spPr>
        <p:txBody>
          <a:bodyPr wrap="none" anchor="ctr"/>
          <a:lstStyle/>
          <a:p>
            <a:pPr algn="ctr">
              <a:defRPr/>
            </a:pPr>
            <a:r>
              <a:rPr lang="en-US" sz="1600" dirty="0">
                <a:solidFill>
                  <a:schemeClr val="tx1">
                    <a:lumMod val="95000"/>
                    <a:lumOff val="5000"/>
                  </a:schemeClr>
                </a:solidFill>
                <a:cs typeface="Arial" pitchFamily="34" charset="0"/>
              </a:rPr>
              <a:t>Fiber/Tendon</a:t>
            </a:r>
          </a:p>
          <a:p>
            <a:pPr algn="ctr">
              <a:defRPr/>
            </a:pPr>
            <a:r>
              <a:rPr lang="en-US" sz="1600" dirty="0">
                <a:solidFill>
                  <a:schemeClr val="tx1">
                    <a:lumMod val="95000"/>
                    <a:lumOff val="5000"/>
                  </a:schemeClr>
                </a:solidFill>
                <a:cs typeface="Arial" pitchFamily="34" charset="0"/>
              </a:rPr>
              <a:t>Lengths</a:t>
            </a:r>
          </a:p>
        </p:txBody>
      </p:sp>
      <p:sp>
        <p:nvSpPr>
          <p:cNvPr id="45" name="AutoShape 12"/>
          <p:cNvSpPr>
            <a:spLocks noChangeArrowheads="1"/>
          </p:cNvSpPr>
          <p:nvPr/>
        </p:nvSpPr>
        <p:spPr bwMode="auto">
          <a:xfrm>
            <a:off x="4189412" y="5081801"/>
            <a:ext cx="1924051" cy="817352"/>
          </a:xfrm>
          <a:prstGeom prst="roundRect">
            <a:avLst>
              <a:gd name="adj" fmla="val 16667"/>
            </a:avLst>
          </a:prstGeom>
          <a:solidFill>
            <a:srgbClr val="B28D82"/>
          </a:solidFill>
          <a:ln w="38100">
            <a:noFill/>
            <a:round/>
            <a:headEnd/>
            <a:tailEnd/>
          </a:ln>
        </p:spPr>
        <p:txBody>
          <a:bodyPr wrap="none" anchor="ctr"/>
          <a:lstStyle/>
          <a:p>
            <a:pPr algn="ctr">
              <a:defRPr/>
            </a:pPr>
            <a:r>
              <a:rPr lang="en-US" sz="1600" dirty="0">
                <a:solidFill>
                  <a:schemeClr val="tx1">
                    <a:lumMod val="95000"/>
                    <a:lumOff val="5000"/>
                  </a:schemeClr>
                </a:solidFill>
                <a:cs typeface="Arial" pitchFamily="34" charset="0"/>
              </a:rPr>
              <a:t>Moment</a:t>
            </a:r>
          </a:p>
          <a:p>
            <a:pPr algn="ctr">
              <a:defRPr/>
            </a:pPr>
            <a:r>
              <a:rPr lang="en-US" sz="1600" dirty="0">
                <a:solidFill>
                  <a:schemeClr val="tx1">
                    <a:lumMod val="95000"/>
                    <a:lumOff val="5000"/>
                  </a:schemeClr>
                </a:solidFill>
                <a:cs typeface="Arial" pitchFamily="34" charset="0"/>
              </a:rPr>
              <a:t>Arms</a:t>
            </a:r>
          </a:p>
        </p:txBody>
      </p:sp>
      <p:sp>
        <p:nvSpPr>
          <p:cNvPr id="46" name="AutoShape 12"/>
          <p:cNvSpPr>
            <a:spLocks noChangeArrowheads="1"/>
          </p:cNvSpPr>
          <p:nvPr/>
        </p:nvSpPr>
        <p:spPr bwMode="auto">
          <a:xfrm>
            <a:off x="6380162" y="5083387"/>
            <a:ext cx="1924051" cy="817353"/>
          </a:xfrm>
          <a:prstGeom prst="roundRect">
            <a:avLst>
              <a:gd name="adj" fmla="val 16667"/>
            </a:avLst>
          </a:prstGeom>
          <a:solidFill>
            <a:srgbClr val="B28D82"/>
          </a:solidFill>
          <a:ln w="38100">
            <a:noFill/>
            <a:round/>
            <a:headEnd/>
            <a:tailEnd/>
          </a:ln>
        </p:spPr>
        <p:txBody>
          <a:bodyPr wrap="none" anchor="ctr"/>
          <a:lstStyle/>
          <a:p>
            <a:pPr algn="ctr">
              <a:defRPr/>
            </a:pPr>
            <a:r>
              <a:rPr lang="en-US" sz="1600" dirty="0">
                <a:solidFill>
                  <a:schemeClr val="tx1">
                    <a:lumMod val="95000"/>
                    <a:lumOff val="5000"/>
                  </a:schemeClr>
                </a:solidFill>
                <a:cs typeface="Arial" pitchFamily="34" charset="0"/>
              </a:rPr>
              <a:t>Body</a:t>
            </a:r>
          </a:p>
          <a:p>
            <a:pPr algn="ctr">
              <a:defRPr/>
            </a:pPr>
            <a:r>
              <a:rPr lang="en-US" sz="1600" dirty="0">
                <a:solidFill>
                  <a:schemeClr val="tx1">
                    <a:lumMod val="95000"/>
                    <a:lumOff val="5000"/>
                  </a:schemeClr>
                </a:solidFill>
                <a:cs typeface="Arial" pitchFamily="34" charset="0"/>
              </a:rPr>
              <a:t>Kinematics</a:t>
            </a:r>
          </a:p>
        </p:txBody>
      </p:sp>
      <p:sp>
        <p:nvSpPr>
          <p:cNvPr id="47" name="AutoShape 12"/>
          <p:cNvSpPr>
            <a:spLocks noChangeArrowheads="1"/>
          </p:cNvSpPr>
          <p:nvPr/>
        </p:nvSpPr>
        <p:spPr bwMode="auto">
          <a:xfrm>
            <a:off x="8570912" y="5086899"/>
            <a:ext cx="1924051" cy="815429"/>
          </a:xfrm>
          <a:prstGeom prst="roundRect">
            <a:avLst>
              <a:gd name="adj" fmla="val 16667"/>
            </a:avLst>
          </a:prstGeom>
          <a:solidFill>
            <a:srgbClr val="B28D82"/>
          </a:solidFill>
          <a:ln w="38100">
            <a:noFill/>
            <a:round/>
            <a:headEnd/>
            <a:tailEnd/>
          </a:ln>
        </p:spPr>
        <p:txBody>
          <a:bodyPr wrap="none" anchor="ctr"/>
          <a:lstStyle/>
          <a:p>
            <a:pPr algn="ctr">
              <a:defRPr/>
            </a:pPr>
            <a:r>
              <a:rPr lang="en-US" sz="1600" dirty="0">
                <a:solidFill>
                  <a:schemeClr val="tx1">
                    <a:lumMod val="95000"/>
                    <a:lumOff val="5000"/>
                  </a:schemeClr>
                </a:solidFill>
                <a:cs typeface="Arial" pitchFamily="34" charset="0"/>
              </a:rPr>
              <a:t>Joint</a:t>
            </a:r>
          </a:p>
          <a:p>
            <a:pPr algn="ctr">
              <a:defRPr/>
            </a:pPr>
            <a:r>
              <a:rPr lang="en-US" sz="1600" dirty="0">
                <a:solidFill>
                  <a:schemeClr val="tx1">
                    <a:lumMod val="95000"/>
                    <a:lumOff val="5000"/>
                  </a:schemeClr>
                </a:solidFill>
                <a:cs typeface="Arial" pitchFamily="34" charset="0"/>
              </a:rPr>
              <a:t>Reactions</a:t>
            </a:r>
          </a:p>
        </p:txBody>
      </p:sp>
      <p:cxnSp>
        <p:nvCxnSpPr>
          <p:cNvPr id="48" name="Elbow Connector 37"/>
          <p:cNvCxnSpPr>
            <a:stCxn id="41" idx="2"/>
            <a:endCxn id="42" idx="0"/>
          </p:cNvCxnSpPr>
          <p:nvPr/>
        </p:nvCxnSpPr>
        <p:spPr bwMode="auto">
          <a:xfrm rot="5400000">
            <a:off x="4196556" y="3167858"/>
            <a:ext cx="652463" cy="3124200"/>
          </a:xfrm>
          <a:prstGeom prst="bentConnector3">
            <a:avLst>
              <a:gd name="adj1" fmla="val 50000"/>
            </a:avLst>
          </a:prstGeom>
          <a:solidFill>
            <a:schemeClr val="bg1">
              <a:alpha val="70000"/>
            </a:schemeClr>
          </a:solidFill>
          <a:ln w="38100" cap="flat" cmpd="sng" algn="ctr">
            <a:solidFill>
              <a:schemeClr val="bg1">
                <a:lumMod val="50000"/>
              </a:schemeClr>
            </a:solidFill>
            <a:prstDash val="dash"/>
            <a:round/>
            <a:headEnd type="none" w="med" len="med"/>
            <a:tailEnd type="oval"/>
          </a:ln>
          <a:effectLst/>
        </p:spPr>
      </p:cxnSp>
      <p:cxnSp>
        <p:nvCxnSpPr>
          <p:cNvPr id="52" name="Elbow Connector 37"/>
          <p:cNvCxnSpPr>
            <a:stCxn id="41" idx="2"/>
            <a:endCxn id="45" idx="0"/>
          </p:cNvCxnSpPr>
          <p:nvPr/>
        </p:nvCxnSpPr>
        <p:spPr bwMode="auto">
          <a:xfrm rot="5400000">
            <a:off x="5283993" y="4271170"/>
            <a:ext cx="668339" cy="933451"/>
          </a:xfrm>
          <a:prstGeom prst="bentConnector3">
            <a:avLst>
              <a:gd name="adj1" fmla="val 50000"/>
            </a:avLst>
          </a:prstGeom>
          <a:solidFill>
            <a:schemeClr val="bg1">
              <a:alpha val="70000"/>
            </a:schemeClr>
          </a:solidFill>
          <a:ln w="38100" cap="flat" cmpd="sng" algn="ctr">
            <a:solidFill>
              <a:schemeClr val="bg1">
                <a:lumMod val="50000"/>
              </a:schemeClr>
            </a:solidFill>
            <a:prstDash val="dash"/>
            <a:round/>
            <a:headEnd type="none" w="med" len="med"/>
            <a:tailEnd type="oval"/>
          </a:ln>
          <a:effectLst/>
        </p:spPr>
      </p:cxnSp>
      <p:cxnSp>
        <p:nvCxnSpPr>
          <p:cNvPr id="55" name="Elbow Connector 37"/>
          <p:cNvCxnSpPr>
            <a:stCxn id="41" idx="2"/>
            <a:endCxn id="46" idx="0"/>
          </p:cNvCxnSpPr>
          <p:nvPr/>
        </p:nvCxnSpPr>
        <p:spPr bwMode="auto">
          <a:xfrm rot="16200000" flipH="1">
            <a:off x="6378575" y="4110040"/>
            <a:ext cx="669925" cy="1257300"/>
          </a:xfrm>
          <a:prstGeom prst="bentConnector3">
            <a:avLst>
              <a:gd name="adj1" fmla="val 50000"/>
            </a:avLst>
          </a:prstGeom>
          <a:solidFill>
            <a:schemeClr val="bg1">
              <a:alpha val="70000"/>
            </a:schemeClr>
          </a:solidFill>
          <a:ln w="38100" cap="flat" cmpd="sng" algn="ctr">
            <a:solidFill>
              <a:schemeClr val="bg1">
                <a:lumMod val="50000"/>
              </a:schemeClr>
            </a:solidFill>
            <a:prstDash val="dash"/>
            <a:round/>
            <a:headEnd type="none" w="med" len="med"/>
            <a:tailEnd type="oval"/>
          </a:ln>
          <a:effectLst/>
        </p:spPr>
      </p:cxnSp>
      <p:cxnSp>
        <p:nvCxnSpPr>
          <p:cNvPr id="58" name="Elbow Connector 37"/>
          <p:cNvCxnSpPr>
            <a:stCxn id="41" idx="2"/>
            <a:endCxn id="47" idx="0"/>
          </p:cNvCxnSpPr>
          <p:nvPr/>
        </p:nvCxnSpPr>
        <p:spPr bwMode="auto">
          <a:xfrm rot="16200000" flipH="1">
            <a:off x="7472363" y="3016252"/>
            <a:ext cx="673100" cy="3448051"/>
          </a:xfrm>
          <a:prstGeom prst="bentConnector3">
            <a:avLst>
              <a:gd name="adj1" fmla="val 50000"/>
            </a:avLst>
          </a:prstGeom>
          <a:solidFill>
            <a:schemeClr val="bg1">
              <a:alpha val="70000"/>
            </a:schemeClr>
          </a:solidFill>
          <a:ln w="38100" cap="flat" cmpd="sng" algn="ctr">
            <a:solidFill>
              <a:schemeClr val="bg1">
                <a:lumMod val="50000"/>
              </a:schemeClr>
            </a:solidFill>
            <a:prstDash val="dash"/>
            <a:round/>
            <a:headEnd type="none" w="med" len="med"/>
            <a:tailEnd type="oval"/>
          </a:ln>
          <a:effectLst/>
        </p:spPr>
      </p:cxnSp>
    </p:spTree>
    <p:custDataLst>
      <p:tags r:id="rId1"/>
    </p:custDataLst>
    <p:extLst>
      <p:ext uri="{BB962C8B-B14F-4D97-AF65-F5344CB8AC3E}">
        <p14:creationId xmlns:p14="http://schemas.microsoft.com/office/powerpoint/2010/main" val="3928518493"/>
      </p:ext>
    </p:extLst>
  </p:cSld>
  <p:clrMapOvr>
    <a:masterClrMapping/>
  </p:clrMapOvr>
  <mc:AlternateContent xmlns:mc="http://schemas.openxmlformats.org/markup-compatibility/2006" xmlns:p14="http://schemas.microsoft.com/office/powerpoint/2010/main">
    <mc:Choice Requires="p14">
      <p:transition spd="slow" p14:dur="2000" advTm="53954"/>
    </mc:Choice>
    <mc:Fallback xmlns="">
      <p:transition spd="slow" advTm="53954"/>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dissolve">
                                      <p:cBhvr>
                                        <p:cTn id="7" dur="500"/>
                                        <p:tgtEl>
                                          <p:spTgt spid="1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dissolve">
                                      <p:cBhvr>
                                        <p:cTn id="15" dur="500"/>
                                        <p:tgtEl>
                                          <p:spTgt spid="3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9"/>
                                        </p:tgtEl>
                                        <p:attrNameLst>
                                          <p:attrName>style.visibility</p:attrName>
                                        </p:attrNameLst>
                                      </p:cBhvr>
                                      <p:to>
                                        <p:strVal val="visible"/>
                                      </p:to>
                                    </p:set>
                                  </p:childTnLst>
                                </p:cTn>
                              </p:par>
                            </p:childTnLst>
                          </p:cTn>
                        </p:par>
                        <p:par>
                          <p:cTn id="20" fill="hold" nodeType="afterGroup">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40"/>
                                        </p:tgtEl>
                                        <p:attrNameLst>
                                          <p:attrName>style.visibility</p:attrName>
                                        </p:attrNameLst>
                                      </p:cBhvr>
                                      <p:to>
                                        <p:strVal val="visible"/>
                                      </p:to>
                                    </p:set>
                                  </p:childTnLst>
                                </p:cTn>
                              </p:par>
                            </p:childTnLst>
                          </p:cTn>
                        </p:par>
                        <p:par>
                          <p:cTn id="23" fill="hold" nodeType="afterGroup">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41"/>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childTnLst>
                          </p:cTn>
                        </p:par>
                        <p:par>
                          <p:cTn id="30" fill="hold" nodeType="afterGroup">
                            <p:stCondLst>
                              <p:cond delay="0"/>
                            </p:stCondLst>
                            <p:childTnLst>
                              <p:par>
                                <p:cTn id="31" presetID="9" presetClass="entr" presetSubtype="0"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dissolve">
                                      <p:cBhvr>
                                        <p:cTn id="33" dur="500"/>
                                        <p:tgtEl>
                                          <p:spTgt spid="4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childTnLst>
                                </p:cTn>
                              </p:par>
                              <p:par>
                                <p:cTn id="38" presetID="9" presetClass="entr" presetSubtype="0"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dissolve">
                                      <p:cBhvr>
                                        <p:cTn id="40" dur="500"/>
                                        <p:tgtEl>
                                          <p:spTgt spid="5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9"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dissolve">
                                      <p:cBhvr>
                                        <p:cTn id="47" dur="500"/>
                                        <p:tgtEl>
                                          <p:spTgt spid="5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7"/>
                                        </p:tgtEl>
                                        <p:attrNameLst>
                                          <p:attrName>style.visibility</p:attrName>
                                        </p:attrNameLst>
                                      </p:cBhvr>
                                      <p:to>
                                        <p:strVal val="visible"/>
                                      </p:to>
                                    </p:set>
                                  </p:childTnLst>
                                </p:cTn>
                              </p:par>
                              <p:par>
                                <p:cTn id="52" presetID="9" presetClass="entr" presetSubtype="0" fill="hold"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dissolve">
                                      <p:cBhvr>
                                        <p:cTn id="5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46" grpId="0" animBg="1"/>
      <p:bldP spid="39" grpId="0" animBg="1"/>
      <p:bldP spid="40" grpId="0" animBg="1"/>
      <p:bldP spid="41" grpId="0" animBg="1"/>
      <p:bldP spid="42" grpId="0" animBg="1"/>
      <p:bldP spid="45" grpId="0" animBg="1"/>
      <p:bldP spid="46" grpId="0" animBg="1"/>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9</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717160F-11A7-4259-887D-BEA38CFA95FA}"/>
              </a:ext>
            </a:extLst>
          </p:cNvPr>
          <p:cNvPicPr>
            <a:picLocks noChangeAspect="1"/>
          </p:cNvPicPr>
          <p:nvPr/>
        </p:nvPicPr>
        <p:blipFill>
          <a:blip r:embed="rId3"/>
          <a:stretch>
            <a:fillRect/>
          </a:stretch>
        </p:blipFill>
        <p:spPr>
          <a:xfrm>
            <a:off x="1017184" y="1795436"/>
            <a:ext cx="10223659" cy="4926041"/>
          </a:xfrm>
          <a:prstGeom prst="rect">
            <a:avLst/>
          </a:prstGeom>
        </p:spPr>
      </p:pic>
      <p:pic>
        <p:nvPicPr>
          <p:cNvPr id="7170" name="Picture 2" descr="OpenSim - Join the Community">
            <a:extLst>
              <a:ext uri="{FF2B5EF4-FFF2-40B4-BE49-F238E27FC236}">
                <a16:creationId xmlns:a16="http://schemas.microsoft.com/office/drawing/2014/main" id="{EB846E24-5902-4AB4-B9AD-EF3A540BB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7860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1051"/>
          <p:cNvGrpSpPr>
            <a:grpSpLocks noChangeAspect="1"/>
          </p:cNvGrpSpPr>
          <p:nvPr/>
        </p:nvGrpSpPr>
        <p:grpSpPr bwMode="auto">
          <a:xfrm>
            <a:off x="2697164" y="544514"/>
            <a:ext cx="2549525" cy="5214937"/>
            <a:chOff x="1172461" y="544873"/>
            <a:chExt cx="2832769" cy="5794671"/>
          </a:xfrm>
        </p:grpSpPr>
        <p:sp>
          <p:nvSpPr>
            <p:cNvPr id="22" name="Trapezoid 21"/>
            <p:cNvSpPr/>
            <p:nvPr/>
          </p:nvSpPr>
          <p:spPr>
            <a:xfrm rot="1071338" flipV="1">
              <a:off x="1172461" y="544873"/>
              <a:ext cx="1174735" cy="673840"/>
            </a:xfrm>
            <a:prstGeom prst="trapezoid">
              <a:avLst>
                <a:gd name="adj" fmla="val 41475"/>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7" name="Freeform 56"/>
            <p:cNvSpPr/>
            <p:nvPr/>
          </p:nvSpPr>
          <p:spPr>
            <a:xfrm>
              <a:off x="2234308" y="1624428"/>
              <a:ext cx="970126" cy="2256129"/>
            </a:xfrm>
            <a:custGeom>
              <a:avLst/>
              <a:gdLst>
                <a:gd name="connsiteX0" fmla="*/ 0 w 967224"/>
                <a:gd name="connsiteY0" fmla="*/ 0 h 2257425"/>
                <a:gd name="connsiteX1" fmla="*/ 819150 w 967224"/>
                <a:gd name="connsiteY1" fmla="*/ 1485900 h 2257425"/>
                <a:gd name="connsiteX2" fmla="*/ 952500 w 967224"/>
                <a:gd name="connsiteY2" fmla="*/ 1771650 h 2257425"/>
                <a:gd name="connsiteX3" fmla="*/ 942975 w 967224"/>
                <a:gd name="connsiteY3" fmla="*/ 1881187 h 2257425"/>
                <a:gd name="connsiteX4" fmla="*/ 766762 w 967224"/>
                <a:gd name="connsiteY4" fmla="*/ 2257425 h 2257425"/>
                <a:gd name="connsiteX0" fmla="*/ 0 w 960703"/>
                <a:gd name="connsiteY0" fmla="*/ 0 h 2257425"/>
                <a:gd name="connsiteX1" fmla="*/ 819150 w 960703"/>
                <a:gd name="connsiteY1" fmla="*/ 1485900 h 2257425"/>
                <a:gd name="connsiteX2" fmla="*/ 940594 w 960703"/>
                <a:gd name="connsiteY2" fmla="*/ 1731169 h 2257425"/>
                <a:gd name="connsiteX3" fmla="*/ 942975 w 960703"/>
                <a:gd name="connsiteY3" fmla="*/ 1881187 h 2257425"/>
                <a:gd name="connsiteX4" fmla="*/ 766762 w 960703"/>
                <a:gd name="connsiteY4" fmla="*/ 2257425 h 2257425"/>
                <a:gd name="connsiteX0" fmla="*/ 0 w 975399"/>
                <a:gd name="connsiteY0" fmla="*/ 0 h 2257425"/>
                <a:gd name="connsiteX1" fmla="*/ 819150 w 975399"/>
                <a:gd name="connsiteY1" fmla="*/ 1485900 h 2257425"/>
                <a:gd name="connsiteX2" fmla="*/ 964406 w 975399"/>
                <a:gd name="connsiteY2" fmla="*/ 1788319 h 2257425"/>
                <a:gd name="connsiteX3" fmla="*/ 942975 w 975399"/>
                <a:gd name="connsiteY3" fmla="*/ 1881187 h 2257425"/>
                <a:gd name="connsiteX4" fmla="*/ 766762 w 975399"/>
                <a:gd name="connsiteY4" fmla="*/ 2257425 h 2257425"/>
                <a:gd name="connsiteX0" fmla="*/ 0 w 973294"/>
                <a:gd name="connsiteY0" fmla="*/ 0 h 2257425"/>
                <a:gd name="connsiteX1" fmla="*/ 819150 w 973294"/>
                <a:gd name="connsiteY1" fmla="*/ 1485900 h 2257425"/>
                <a:gd name="connsiteX2" fmla="*/ 964406 w 973294"/>
                <a:gd name="connsiteY2" fmla="*/ 1788319 h 2257425"/>
                <a:gd name="connsiteX3" fmla="*/ 942975 w 973294"/>
                <a:gd name="connsiteY3" fmla="*/ 1881187 h 2257425"/>
                <a:gd name="connsiteX4" fmla="*/ 766762 w 973294"/>
                <a:gd name="connsiteY4" fmla="*/ 2257425 h 2257425"/>
                <a:gd name="connsiteX0" fmla="*/ 0 w 968301"/>
                <a:gd name="connsiteY0" fmla="*/ 0 h 2257425"/>
                <a:gd name="connsiteX1" fmla="*/ 819150 w 968301"/>
                <a:gd name="connsiteY1" fmla="*/ 1485900 h 2257425"/>
                <a:gd name="connsiteX2" fmla="*/ 957262 w 968301"/>
                <a:gd name="connsiteY2" fmla="*/ 1766888 h 2257425"/>
                <a:gd name="connsiteX3" fmla="*/ 942975 w 968301"/>
                <a:gd name="connsiteY3" fmla="*/ 1881187 h 2257425"/>
                <a:gd name="connsiteX4" fmla="*/ 766762 w 968301"/>
                <a:gd name="connsiteY4" fmla="*/ 2257425 h 2257425"/>
                <a:gd name="connsiteX0" fmla="*/ 0 w 976480"/>
                <a:gd name="connsiteY0" fmla="*/ 0 h 2257425"/>
                <a:gd name="connsiteX1" fmla="*/ 819150 w 976480"/>
                <a:gd name="connsiteY1" fmla="*/ 1485900 h 2257425"/>
                <a:gd name="connsiteX2" fmla="*/ 957262 w 976480"/>
                <a:gd name="connsiteY2" fmla="*/ 1766888 h 2257425"/>
                <a:gd name="connsiteX3" fmla="*/ 942975 w 976480"/>
                <a:gd name="connsiteY3" fmla="*/ 1881187 h 2257425"/>
                <a:gd name="connsiteX4" fmla="*/ 766762 w 976480"/>
                <a:gd name="connsiteY4" fmla="*/ 2257425 h 2257425"/>
                <a:gd name="connsiteX0" fmla="*/ 0 w 979603"/>
                <a:gd name="connsiteY0" fmla="*/ 0 h 2257425"/>
                <a:gd name="connsiteX1" fmla="*/ 819150 w 979603"/>
                <a:gd name="connsiteY1" fmla="*/ 1485900 h 2257425"/>
                <a:gd name="connsiteX2" fmla="*/ 957262 w 979603"/>
                <a:gd name="connsiteY2" fmla="*/ 1766888 h 2257425"/>
                <a:gd name="connsiteX3" fmla="*/ 942975 w 979603"/>
                <a:gd name="connsiteY3" fmla="*/ 1881187 h 2257425"/>
                <a:gd name="connsiteX4" fmla="*/ 766762 w 979603"/>
                <a:gd name="connsiteY4" fmla="*/ 2257425 h 2257425"/>
                <a:gd name="connsiteX0" fmla="*/ 0 w 962841"/>
                <a:gd name="connsiteY0" fmla="*/ 0 h 2257425"/>
                <a:gd name="connsiteX1" fmla="*/ 819150 w 962841"/>
                <a:gd name="connsiteY1" fmla="*/ 1485900 h 2257425"/>
                <a:gd name="connsiteX2" fmla="*/ 957262 w 962841"/>
                <a:gd name="connsiteY2" fmla="*/ 1766888 h 2257425"/>
                <a:gd name="connsiteX3" fmla="*/ 919162 w 962841"/>
                <a:gd name="connsiteY3" fmla="*/ 1947862 h 2257425"/>
                <a:gd name="connsiteX4" fmla="*/ 766762 w 962841"/>
                <a:gd name="connsiteY4" fmla="*/ 2257425 h 2257425"/>
                <a:gd name="connsiteX0" fmla="*/ 0 w 963331"/>
                <a:gd name="connsiteY0" fmla="*/ 0 h 2257425"/>
                <a:gd name="connsiteX1" fmla="*/ 812006 w 963331"/>
                <a:gd name="connsiteY1" fmla="*/ 1483518 h 2257425"/>
                <a:gd name="connsiteX2" fmla="*/ 957262 w 963331"/>
                <a:gd name="connsiteY2" fmla="*/ 1766888 h 2257425"/>
                <a:gd name="connsiteX3" fmla="*/ 919162 w 963331"/>
                <a:gd name="connsiteY3" fmla="*/ 1947862 h 2257425"/>
                <a:gd name="connsiteX4" fmla="*/ 766762 w 963331"/>
                <a:gd name="connsiteY4" fmla="*/ 2257425 h 2257425"/>
                <a:gd name="connsiteX0" fmla="*/ 0 w 960961"/>
                <a:gd name="connsiteY0" fmla="*/ 0 h 2257425"/>
                <a:gd name="connsiteX1" fmla="*/ 812006 w 960961"/>
                <a:gd name="connsiteY1" fmla="*/ 1483518 h 2257425"/>
                <a:gd name="connsiteX2" fmla="*/ 957262 w 960961"/>
                <a:gd name="connsiteY2" fmla="*/ 1766888 h 2257425"/>
                <a:gd name="connsiteX3" fmla="*/ 904874 w 960961"/>
                <a:gd name="connsiteY3" fmla="*/ 1969294 h 2257425"/>
                <a:gd name="connsiteX4" fmla="*/ 766762 w 960961"/>
                <a:gd name="connsiteY4" fmla="*/ 2257425 h 2257425"/>
                <a:gd name="connsiteX0" fmla="*/ 0 w 960132"/>
                <a:gd name="connsiteY0" fmla="*/ 0 h 2257425"/>
                <a:gd name="connsiteX1" fmla="*/ 812006 w 960132"/>
                <a:gd name="connsiteY1" fmla="*/ 1483518 h 2257425"/>
                <a:gd name="connsiteX2" fmla="*/ 957262 w 960132"/>
                <a:gd name="connsiteY2" fmla="*/ 1766888 h 2257425"/>
                <a:gd name="connsiteX3" fmla="*/ 897730 w 960132"/>
                <a:gd name="connsiteY3" fmla="*/ 1993107 h 2257425"/>
                <a:gd name="connsiteX4" fmla="*/ 766762 w 960132"/>
                <a:gd name="connsiteY4" fmla="*/ 2257425 h 2257425"/>
                <a:gd name="connsiteX0" fmla="*/ 0 w 960758"/>
                <a:gd name="connsiteY0" fmla="*/ 0 h 2257425"/>
                <a:gd name="connsiteX1" fmla="*/ 800099 w 960758"/>
                <a:gd name="connsiteY1" fmla="*/ 1473993 h 2257425"/>
                <a:gd name="connsiteX2" fmla="*/ 957262 w 960758"/>
                <a:gd name="connsiteY2" fmla="*/ 1766888 h 2257425"/>
                <a:gd name="connsiteX3" fmla="*/ 897730 w 960758"/>
                <a:gd name="connsiteY3" fmla="*/ 1993107 h 2257425"/>
                <a:gd name="connsiteX4" fmla="*/ 766762 w 960758"/>
                <a:gd name="connsiteY4" fmla="*/ 2257425 h 2257425"/>
                <a:gd name="connsiteX0" fmla="*/ 0 w 964954"/>
                <a:gd name="connsiteY0" fmla="*/ 0 h 2257425"/>
                <a:gd name="connsiteX1" fmla="*/ 800099 w 964954"/>
                <a:gd name="connsiteY1" fmla="*/ 1473993 h 2257425"/>
                <a:gd name="connsiteX2" fmla="*/ 957262 w 964954"/>
                <a:gd name="connsiteY2" fmla="*/ 1766888 h 2257425"/>
                <a:gd name="connsiteX3" fmla="*/ 897730 w 964954"/>
                <a:gd name="connsiteY3" fmla="*/ 1993107 h 2257425"/>
                <a:gd name="connsiteX4" fmla="*/ 766762 w 964954"/>
                <a:gd name="connsiteY4" fmla="*/ 2257425 h 2257425"/>
                <a:gd name="connsiteX0" fmla="*/ 0 w 971561"/>
                <a:gd name="connsiteY0" fmla="*/ 0 h 2257425"/>
                <a:gd name="connsiteX1" fmla="*/ 800099 w 971561"/>
                <a:gd name="connsiteY1" fmla="*/ 1473993 h 2257425"/>
                <a:gd name="connsiteX2" fmla="*/ 964406 w 971561"/>
                <a:gd name="connsiteY2" fmla="*/ 1762126 h 2257425"/>
                <a:gd name="connsiteX3" fmla="*/ 897730 w 971561"/>
                <a:gd name="connsiteY3" fmla="*/ 1993107 h 2257425"/>
                <a:gd name="connsiteX4" fmla="*/ 766762 w 971561"/>
                <a:gd name="connsiteY4" fmla="*/ 2257425 h 2257425"/>
                <a:gd name="connsiteX0" fmla="*/ 0 w 969351"/>
                <a:gd name="connsiteY0" fmla="*/ 0 h 2257425"/>
                <a:gd name="connsiteX1" fmla="*/ 800099 w 969351"/>
                <a:gd name="connsiteY1" fmla="*/ 1473993 h 2257425"/>
                <a:gd name="connsiteX2" fmla="*/ 962025 w 969351"/>
                <a:gd name="connsiteY2" fmla="*/ 1762126 h 2257425"/>
                <a:gd name="connsiteX3" fmla="*/ 897730 w 969351"/>
                <a:gd name="connsiteY3" fmla="*/ 1993107 h 2257425"/>
                <a:gd name="connsiteX4" fmla="*/ 766762 w 969351"/>
                <a:gd name="connsiteY4" fmla="*/ 2257425 h 2257425"/>
                <a:gd name="connsiteX0" fmla="*/ 0 w 964817"/>
                <a:gd name="connsiteY0" fmla="*/ 0 h 2257425"/>
                <a:gd name="connsiteX1" fmla="*/ 809624 w 964817"/>
                <a:gd name="connsiteY1" fmla="*/ 1469230 h 2257425"/>
                <a:gd name="connsiteX2" fmla="*/ 962025 w 964817"/>
                <a:gd name="connsiteY2" fmla="*/ 1762126 h 2257425"/>
                <a:gd name="connsiteX3" fmla="*/ 897730 w 964817"/>
                <a:gd name="connsiteY3" fmla="*/ 1993107 h 2257425"/>
                <a:gd name="connsiteX4" fmla="*/ 766762 w 964817"/>
                <a:gd name="connsiteY4" fmla="*/ 2257425 h 2257425"/>
                <a:gd name="connsiteX0" fmla="*/ 0 w 964817"/>
                <a:gd name="connsiteY0" fmla="*/ 0 h 2257425"/>
                <a:gd name="connsiteX1" fmla="*/ 809624 w 964817"/>
                <a:gd name="connsiteY1" fmla="*/ 1469230 h 2257425"/>
                <a:gd name="connsiteX2" fmla="*/ 962025 w 964817"/>
                <a:gd name="connsiteY2" fmla="*/ 1762126 h 2257425"/>
                <a:gd name="connsiteX3" fmla="*/ 897730 w 964817"/>
                <a:gd name="connsiteY3" fmla="*/ 1993107 h 2257425"/>
                <a:gd name="connsiteX4" fmla="*/ 766762 w 964817"/>
                <a:gd name="connsiteY4" fmla="*/ 2257425 h 2257425"/>
                <a:gd name="connsiteX0" fmla="*/ 0 w 969405"/>
                <a:gd name="connsiteY0" fmla="*/ 0 h 2257425"/>
                <a:gd name="connsiteX1" fmla="*/ 809624 w 969405"/>
                <a:gd name="connsiteY1" fmla="*/ 1469230 h 2257425"/>
                <a:gd name="connsiteX2" fmla="*/ 966788 w 969405"/>
                <a:gd name="connsiteY2" fmla="*/ 1800226 h 2257425"/>
                <a:gd name="connsiteX3" fmla="*/ 897730 w 969405"/>
                <a:gd name="connsiteY3" fmla="*/ 1993107 h 2257425"/>
                <a:gd name="connsiteX4" fmla="*/ 766762 w 969405"/>
                <a:gd name="connsiteY4" fmla="*/ 2257425 h 2257425"/>
                <a:gd name="connsiteX0" fmla="*/ 0 w 962533"/>
                <a:gd name="connsiteY0" fmla="*/ 0 h 2257425"/>
                <a:gd name="connsiteX1" fmla="*/ 809624 w 962533"/>
                <a:gd name="connsiteY1" fmla="*/ 1469230 h 2257425"/>
                <a:gd name="connsiteX2" fmla="*/ 959644 w 962533"/>
                <a:gd name="connsiteY2" fmla="*/ 1797844 h 2257425"/>
                <a:gd name="connsiteX3" fmla="*/ 897730 w 962533"/>
                <a:gd name="connsiteY3" fmla="*/ 1993107 h 2257425"/>
                <a:gd name="connsiteX4" fmla="*/ 766762 w 962533"/>
                <a:gd name="connsiteY4" fmla="*/ 2257425 h 2257425"/>
                <a:gd name="connsiteX0" fmla="*/ 0 w 971706"/>
                <a:gd name="connsiteY0" fmla="*/ 0 h 2257425"/>
                <a:gd name="connsiteX1" fmla="*/ 809624 w 971706"/>
                <a:gd name="connsiteY1" fmla="*/ 1469230 h 2257425"/>
                <a:gd name="connsiteX2" fmla="*/ 969169 w 971706"/>
                <a:gd name="connsiteY2" fmla="*/ 1795463 h 2257425"/>
                <a:gd name="connsiteX3" fmla="*/ 897730 w 971706"/>
                <a:gd name="connsiteY3" fmla="*/ 1993107 h 2257425"/>
                <a:gd name="connsiteX4" fmla="*/ 766762 w 971706"/>
                <a:gd name="connsiteY4" fmla="*/ 2257425 h 2257425"/>
                <a:gd name="connsiteX0" fmla="*/ 0 w 971894"/>
                <a:gd name="connsiteY0" fmla="*/ 0 h 2257425"/>
                <a:gd name="connsiteX1" fmla="*/ 809624 w 971894"/>
                <a:gd name="connsiteY1" fmla="*/ 1469230 h 2257425"/>
                <a:gd name="connsiteX2" fmla="*/ 969169 w 971894"/>
                <a:gd name="connsiteY2" fmla="*/ 1795463 h 2257425"/>
                <a:gd name="connsiteX3" fmla="*/ 897730 w 971894"/>
                <a:gd name="connsiteY3" fmla="*/ 1993107 h 2257425"/>
                <a:gd name="connsiteX4" fmla="*/ 766762 w 971894"/>
                <a:gd name="connsiteY4" fmla="*/ 2257425 h 2257425"/>
                <a:gd name="connsiteX0" fmla="*/ 0 w 971894"/>
                <a:gd name="connsiteY0" fmla="*/ 0 h 2257425"/>
                <a:gd name="connsiteX1" fmla="*/ 809624 w 971894"/>
                <a:gd name="connsiteY1" fmla="*/ 1469230 h 2257425"/>
                <a:gd name="connsiteX2" fmla="*/ 969169 w 971894"/>
                <a:gd name="connsiteY2" fmla="*/ 1795463 h 2257425"/>
                <a:gd name="connsiteX3" fmla="*/ 897730 w 971894"/>
                <a:gd name="connsiteY3" fmla="*/ 1993107 h 2257425"/>
                <a:gd name="connsiteX4" fmla="*/ 766762 w 971894"/>
                <a:gd name="connsiteY4" fmla="*/ 2257425 h 2257425"/>
                <a:gd name="connsiteX0" fmla="*/ 0 w 972633"/>
                <a:gd name="connsiteY0" fmla="*/ 0 h 2257425"/>
                <a:gd name="connsiteX1" fmla="*/ 809624 w 972633"/>
                <a:gd name="connsiteY1" fmla="*/ 1469230 h 2257425"/>
                <a:gd name="connsiteX2" fmla="*/ 969169 w 972633"/>
                <a:gd name="connsiteY2" fmla="*/ 1795463 h 2257425"/>
                <a:gd name="connsiteX3" fmla="*/ 904873 w 972633"/>
                <a:gd name="connsiteY3" fmla="*/ 1997869 h 2257425"/>
                <a:gd name="connsiteX4" fmla="*/ 766762 w 972633"/>
                <a:gd name="connsiteY4" fmla="*/ 2257425 h 2257425"/>
                <a:gd name="connsiteX0" fmla="*/ 0 w 970202"/>
                <a:gd name="connsiteY0" fmla="*/ 0 h 2257425"/>
                <a:gd name="connsiteX1" fmla="*/ 809624 w 970202"/>
                <a:gd name="connsiteY1" fmla="*/ 1469230 h 2257425"/>
                <a:gd name="connsiteX2" fmla="*/ 969169 w 970202"/>
                <a:gd name="connsiteY2" fmla="*/ 1795463 h 2257425"/>
                <a:gd name="connsiteX3" fmla="*/ 871535 w 970202"/>
                <a:gd name="connsiteY3" fmla="*/ 2024063 h 2257425"/>
                <a:gd name="connsiteX4" fmla="*/ 766762 w 970202"/>
                <a:gd name="connsiteY4" fmla="*/ 2257425 h 2257425"/>
                <a:gd name="connsiteX0" fmla="*/ 0 w 970813"/>
                <a:gd name="connsiteY0" fmla="*/ 0 h 2257425"/>
                <a:gd name="connsiteX1" fmla="*/ 809624 w 970813"/>
                <a:gd name="connsiteY1" fmla="*/ 1469230 h 2257425"/>
                <a:gd name="connsiteX2" fmla="*/ 969169 w 970813"/>
                <a:gd name="connsiteY2" fmla="*/ 1795463 h 2257425"/>
                <a:gd name="connsiteX3" fmla="*/ 883441 w 970813"/>
                <a:gd name="connsiteY3" fmla="*/ 2021682 h 2257425"/>
                <a:gd name="connsiteX4" fmla="*/ 766762 w 970813"/>
                <a:gd name="connsiteY4" fmla="*/ 2257425 h 2257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813" h="2257425">
                  <a:moveTo>
                    <a:pt x="0" y="0"/>
                  </a:moveTo>
                  <a:cubicBezTo>
                    <a:pt x="330200" y="595312"/>
                    <a:pt x="648096" y="1169986"/>
                    <a:pt x="809624" y="1469230"/>
                  </a:cubicBezTo>
                  <a:cubicBezTo>
                    <a:pt x="971152" y="1768474"/>
                    <a:pt x="956866" y="1703388"/>
                    <a:pt x="969169" y="1795463"/>
                  </a:cubicBezTo>
                  <a:cubicBezTo>
                    <a:pt x="981472" y="1887538"/>
                    <a:pt x="921938" y="1944688"/>
                    <a:pt x="883441" y="2021682"/>
                  </a:cubicBezTo>
                  <a:cubicBezTo>
                    <a:pt x="844944" y="2098676"/>
                    <a:pt x="808037" y="2162968"/>
                    <a:pt x="766762" y="2257425"/>
                  </a:cubicBezTo>
                </a:path>
              </a:pathLst>
            </a:cu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58" name="Freeform 57"/>
            <p:cNvSpPr/>
            <p:nvPr/>
          </p:nvSpPr>
          <p:spPr>
            <a:xfrm>
              <a:off x="1948562" y="1580328"/>
              <a:ext cx="802559" cy="2296701"/>
            </a:xfrm>
            <a:custGeom>
              <a:avLst/>
              <a:gdLst>
                <a:gd name="connsiteX0" fmla="*/ 790575 w 790575"/>
                <a:gd name="connsiteY0" fmla="*/ 2405063 h 2405063"/>
                <a:gd name="connsiteX1" fmla="*/ 604837 w 790575"/>
                <a:gd name="connsiteY1" fmla="*/ 2109788 h 2405063"/>
                <a:gd name="connsiteX2" fmla="*/ 552450 w 790575"/>
                <a:gd name="connsiteY2" fmla="*/ 1966913 h 2405063"/>
                <a:gd name="connsiteX3" fmla="*/ 0 w 790575"/>
                <a:gd name="connsiteY3" fmla="*/ 0 h 2405063"/>
                <a:gd name="connsiteX0" fmla="*/ 790575 w 790575"/>
                <a:gd name="connsiteY0" fmla="*/ 2405063 h 2405063"/>
                <a:gd name="connsiteX1" fmla="*/ 604837 w 790575"/>
                <a:gd name="connsiteY1" fmla="*/ 2109788 h 2405063"/>
                <a:gd name="connsiteX2" fmla="*/ 623888 w 790575"/>
                <a:gd name="connsiteY2" fmla="*/ 1990725 h 2405063"/>
                <a:gd name="connsiteX3" fmla="*/ 0 w 790575"/>
                <a:gd name="connsiteY3" fmla="*/ 0 h 2405063"/>
                <a:gd name="connsiteX0" fmla="*/ 790575 w 790575"/>
                <a:gd name="connsiteY0" fmla="*/ 2405063 h 2405063"/>
                <a:gd name="connsiteX1" fmla="*/ 695325 w 790575"/>
                <a:gd name="connsiteY1" fmla="*/ 2228850 h 2405063"/>
                <a:gd name="connsiteX2" fmla="*/ 623888 w 790575"/>
                <a:gd name="connsiteY2" fmla="*/ 1990725 h 2405063"/>
                <a:gd name="connsiteX3" fmla="*/ 0 w 790575"/>
                <a:gd name="connsiteY3" fmla="*/ 0 h 2405063"/>
                <a:gd name="connsiteX0" fmla="*/ 790575 w 790575"/>
                <a:gd name="connsiteY0" fmla="*/ 2405063 h 2405063"/>
                <a:gd name="connsiteX1" fmla="*/ 695325 w 790575"/>
                <a:gd name="connsiteY1" fmla="*/ 2228850 h 2405063"/>
                <a:gd name="connsiteX2" fmla="*/ 623888 w 790575"/>
                <a:gd name="connsiteY2" fmla="*/ 1990725 h 2405063"/>
                <a:gd name="connsiteX3" fmla="*/ 0 w 790575"/>
                <a:gd name="connsiteY3" fmla="*/ 0 h 2405063"/>
                <a:gd name="connsiteX0" fmla="*/ 790575 w 790575"/>
                <a:gd name="connsiteY0" fmla="*/ 2405063 h 2405063"/>
                <a:gd name="connsiteX1" fmla="*/ 695325 w 790575"/>
                <a:gd name="connsiteY1" fmla="*/ 2228850 h 2405063"/>
                <a:gd name="connsiteX2" fmla="*/ 623888 w 790575"/>
                <a:gd name="connsiteY2" fmla="*/ 1990725 h 2405063"/>
                <a:gd name="connsiteX3" fmla="*/ 0 w 790575"/>
                <a:gd name="connsiteY3" fmla="*/ 0 h 2405063"/>
                <a:gd name="connsiteX0" fmla="*/ 804862 w 804862"/>
                <a:gd name="connsiteY0" fmla="*/ 2314576 h 2314576"/>
                <a:gd name="connsiteX1" fmla="*/ 695325 w 804862"/>
                <a:gd name="connsiteY1" fmla="*/ 2228850 h 2314576"/>
                <a:gd name="connsiteX2" fmla="*/ 623888 w 804862"/>
                <a:gd name="connsiteY2" fmla="*/ 1990725 h 2314576"/>
                <a:gd name="connsiteX3" fmla="*/ 0 w 804862"/>
                <a:gd name="connsiteY3" fmla="*/ 0 h 2314576"/>
                <a:gd name="connsiteX0" fmla="*/ 804862 w 804862"/>
                <a:gd name="connsiteY0" fmla="*/ 2314576 h 2314576"/>
                <a:gd name="connsiteX1" fmla="*/ 685800 w 804862"/>
                <a:gd name="connsiteY1" fmla="*/ 2147887 h 2314576"/>
                <a:gd name="connsiteX2" fmla="*/ 623888 w 804862"/>
                <a:gd name="connsiteY2" fmla="*/ 1990725 h 2314576"/>
                <a:gd name="connsiteX3" fmla="*/ 0 w 804862"/>
                <a:gd name="connsiteY3" fmla="*/ 0 h 2314576"/>
                <a:gd name="connsiteX0" fmla="*/ 804862 w 804862"/>
                <a:gd name="connsiteY0" fmla="*/ 2314576 h 2314576"/>
                <a:gd name="connsiteX1" fmla="*/ 685800 w 804862"/>
                <a:gd name="connsiteY1" fmla="*/ 2147887 h 2314576"/>
                <a:gd name="connsiteX2" fmla="*/ 423863 w 804862"/>
                <a:gd name="connsiteY2" fmla="*/ 1309688 h 2314576"/>
                <a:gd name="connsiteX3" fmla="*/ 0 w 804862"/>
                <a:gd name="connsiteY3" fmla="*/ 0 h 2314576"/>
                <a:gd name="connsiteX0" fmla="*/ 804862 w 804862"/>
                <a:gd name="connsiteY0" fmla="*/ 2314576 h 2314576"/>
                <a:gd name="connsiteX1" fmla="*/ 661988 w 804862"/>
                <a:gd name="connsiteY1" fmla="*/ 2076449 h 2314576"/>
                <a:gd name="connsiteX2" fmla="*/ 423863 w 804862"/>
                <a:gd name="connsiteY2" fmla="*/ 1309688 h 2314576"/>
                <a:gd name="connsiteX3" fmla="*/ 0 w 804862"/>
                <a:gd name="connsiteY3" fmla="*/ 0 h 2314576"/>
                <a:gd name="connsiteX0" fmla="*/ 819433 w 819433"/>
                <a:gd name="connsiteY0" fmla="*/ 2295526 h 2295526"/>
                <a:gd name="connsiteX1" fmla="*/ 661988 w 819433"/>
                <a:gd name="connsiteY1" fmla="*/ 2076449 h 2295526"/>
                <a:gd name="connsiteX2" fmla="*/ 423863 w 819433"/>
                <a:gd name="connsiteY2" fmla="*/ 1309688 h 2295526"/>
                <a:gd name="connsiteX3" fmla="*/ 0 w 819433"/>
                <a:gd name="connsiteY3" fmla="*/ 0 h 2295526"/>
                <a:gd name="connsiteX0" fmla="*/ 819433 w 819433"/>
                <a:gd name="connsiteY0" fmla="*/ 2295526 h 2295526"/>
                <a:gd name="connsiteX1" fmla="*/ 661988 w 819433"/>
                <a:gd name="connsiteY1" fmla="*/ 2076449 h 2295526"/>
                <a:gd name="connsiteX2" fmla="*/ 423863 w 819433"/>
                <a:gd name="connsiteY2" fmla="*/ 1309688 h 2295526"/>
                <a:gd name="connsiteX3" fmla="*/ 0 w 819433"/>
                <a:gd name="connsiteY3" fmla="*/ 0 h 2295526"/>
                <a:gd name="connsiteX0" fmla="*/ 819433 w 819433"/>
                <a:gd name="connsiteY0" fmla="*/ 2295526 h 2295526"/>
                <a:gd name="connsiteX1" fmla="*/ 661988 w 819433"/>
                <a:gd name="connsiteY1" fmla="*/ 2076449 h 2295526"/>
                <a:gd name="connsiteX2" fmla="*/ 423863 w 819433"/>
                <a:gd name="connsiteY2" fmla="*/ 1309688 h 2295526"/>
                <a:gd name="connsiteX3" fmla="*/ 0 w 819433"/>
                <a:gd name="connsiteY3" fmla="*/ 0 h 2295526"/>
                <a:gd name="connsiteX0" fmla="*/ 819433 w 819433"/>
                <a:gd name="connsiteY0" fmla="*/ 2295526 h 2295526"/>
                <a:gd name="connsiteX1" fmla="*/ 661988 w 819433"/>
                <a:gd name="connsiteY1" fmla="*/ 2076449 h 2295526"/>
                <a:gd name="connsiteX2" fmla="*/ 423863 w 819433"/>
                <a:gd name="connsiteY2" fmla="*/ 1309688 h 2295526"/>
                <a:gd name="connsiteX3" fmla="*/ 0 w 819433"/>
                <a:gd name="connsiteY3" fmla="*/ 0 h 2295526"/>
                <a:gd name="connsiteX0" fmla="*/ 819433 w 819433"/>
                <a:gd name="connsiteY0" fmla="*/ 2295526 h 2295526"/>
                <a:gd name="connsiteX1" fmla="*/ 652274 w 819433"/>
                <a:gd name="connsiteY1" fmla="*/ 2038349 h 2295526"/>
                <a:gd name="connsiteX2" fmla="*/ 423863 w 819433"/>
                <a:gd name="connsiteY2" fmla="*/ 1309688 h 2295526"/>
                <a:gd name="connsiteX3" fmla="*/ 0 w 819433"/>
                <a:gd name="connsiteY3" fmla="*/ 0 h 2295526"/>
              </a:gdLst>
              <a:ahLst/>
              <a:cxnLst>
                <a:cxn ang="0">
                  <a:pos x="connsiteX0" y="connsiteY0"/>
                </a:cxn>
                <a:cxn ang="0">
                  <a:pos x="connsiteX1" y="connsiteY1"/>
                </a:cxn>
                <a:cxn ang="0">
                  <a:pos x="connsiteX2" y="connsiteY2"/>
                </a:cxn>
                <a:cxn ang="0">
                  <a:pos x="connsiteX3" y="connsiteY3"/>
                </a:cxn>
              </a:cxnLst>
              <a:rect l="l" t="t" r="r" b="b"/>
              <a:pathLst>
                <a:path w="819433" h="2295526">
                  <a:moveTo>
                    <a:pt x="819433" y="2295526"/>
                  </a:moveTo>
                  <a:cubicBezTo>
                    <a:pt x="736693" y="2193925"/>
                    <a:pt x="718202" y="2202655"/>
                    <a:pt x="652274" y="2038349"/>
                  </a:cubicBezTo>
                  <a:cubicBezTo>
                    <a:pt x="586346" y="1874043"/>
                    <a:pt x="532575" y="1649413"/>
                    <a:pt x="423863" y="1309688"/>
                  </a:cubicBezTo>
                  <a:cubicBezTo>
                    <a:pt x="315151" y="969963"/>
                    <a:pt x="124619" y="174625"/>
                    <a:pt x="0" y="0"/>
                  </a:cubicBezTo>
                </a:path>
              </a:pathLst>
            </a:cu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prstClr val="black"/>
                </a:solidFill>
              </a:endParaRPr>
            </a:p>
          </p:txBody>
        </p:sp>
        <p:cxnSp>
          <p:nvCxnSpPr>
            <p:cNvPr id="60" name="Straight Connector 59"/>
            <p:cNvCxnSpPr>
              <a:stCxn id="33" idx="2"/>
            </p:cNvCxnSpPr>
            <p:nvPr/>
          </p:nvCxnSpPr>
          <p:spPr>
            <a:xfrm flipV="1">
              <a:off x="2333085" y="4873678"/>
              <a:ext cx="303385" cy="123302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971604" y="4115167"/>
              <a:ext cx="0" cy="183806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Freeform 68"/>
            <p:cNvSpPr/>
            <p:nvPr/>
          </p:nvSpPr>
          <p:spPr>
            <a:xfrm>
              <a:off x="1456443" y="1134042"/>
              <a:ext cx="1291150" cy="2742987"/>
            </a:xfrm>
            <a:custGeom>
              <a:avLst/>
              <a:gdLst>
                <a:gd name="connsiteX0" fmla="*/ 0 w 1290638"/>
                <a:gd name="connsiteY0" fmla="*/ 0 h 2827565"/>
                <a:gd name="connsiteX1" fmla="*/ 1123950 w 1290638"/>
                <a:gd name="connsiteY1" fmla="*/ 2590800 h 2827565"/>
                <a:gd name="connsiteX2" fmla="*/ 1290638 w 1290638"/>
                <a:gd name="connsiteY2" fmla="*/ 2743200 h 2827565"/>
                <a:gd name="connsiteX0" fmla="*/ 0 w 1290638"/>
                <a:gd name="connsiteY0" fmla="*/ 0 h 2828958"/>
                <a:gd name="connsiteX1" fmla="*/ 1123950 w 1290638"/>
                <a:gd name="connsiteY1" fmla="*/ 2590800 h 2828958"/>
                <a:gd name="connsiteX2" fmla="*/ 1290638 w 1290638"/>
                <a:gd name="connsiteY2" fmla="*/ 2743200 h 2828958"/>
                <a:gd name="connsiteX0" fmla="*/ 0 w 1290638"/>
                <a:gd name="connsiteY0" fmla="*/ 0 h 2743200"/>
                <a:gd name="connsiteX1" fmla="*/ 1123950 w 1290638"/>
                <a:gd name="connsiteY1" fmla="*/ 2590800 h 2743200"/>
                <a:gd name="connsiteX2" fmla="*/ 1290638 w 1290638"/>
                <a:gd name="connsiteY2" fmla="*/ 2743200 h 2743200"/>
                <a:gd name="connsiteX0" fmla="*/ 0 w 1290638"/>
                <a:gd name="connsiteY0" fmla="*/ 0 h 2743200"/>
                <a:gd name="connsiteX1" fmla="*/ 1123950 w 1290638"/>
                <a:gd name="connsiteY1" fmla="*/ 2552700 h 2743200"/>
                <a:gd name="connsiteX2" fmla="*/ 1290638 w 1290638"/>
                <a:gd name="connsiteY2" fmla="*/ 2743200 h 2743200"/>
                <a:gd name="connsiteX0" fmla="*/ 0 w 1290638"/>
                <a:gd name="connsiteY0" fmla="*/ 0 h 2743200"/>
                <a:gd name="connsiteX1" fmla="*/ 1123950 w 1290638"/>
                <a:gd name="connsiteY1" fmla="*/ 2552700 h 2743200"/>
                <a:gd name="connsiteX2" fmla="*/ 1290638 w 1290638"/>
                <a:gd name="connsiteY2" fmla="*/ 2743200 h 2743200"/>
              </a:gdLst>
              <a:ahLst/>
              <a:cxnLst>
                <a:cxn ang="0">
                  <a:pos x="connsiteX0" y="connsiteY0"/>
                </a:cxn>
                <a:cxn ang="0">
                  <a:pos x="connsiteX1" y="connsiteY1"/>
                </a:cxn>
                <a:cxn ang="0">
                  <a:pos x="connsiteX2" y="connsiteY2"/>
                </a:cxn>
              </a:cxnLst>
              <a:rect l="l" t="t" r="r" b="b"/>
              <a:pathLst>
                <a:path w="1290638" h="2743200">
                  <a:moveTo>
                    <a:pt x="0" y="0"/>
                  </a:moveTo>
                  <a:cubicBezTo>
                    <a:pt x="454422" y="1066800"/>
                    <a:pt x="1018382" y="2390775"/>
                    <a:pt x="1123950" y="2552700"/>
                  </a:cubicBezTo>
                  <a:cubicBezTo>
                    <a:pt x="1229518" y="2714625"/>
                    <a:pt x="1239044" y="2697956"/>
                    <a:pt x="1290638" y="2743200"/>
                  </a:cubicBezTo>
                </a:path>
              </a:pathLst>
            </a:cu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cxnSp>
          <p:nvCxnSpPr>
            <p:cNvPr id="71" name="Straight Connector 70"/>
            <p:cNvCxnSpPr>
              <a:stCxn id="22" idx="3"/>
            </p:cNvCxnSpPr>
            <p:nvPr/>
          </p:nvCxnSpPr>
          <p:spPr>
            <a:xfrm>
              <a:off x="2186683" y="1019383"/>
              <a:ext cx="984237" cy="2303757"/>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6" name="Freeform 75"/>
            <p:cNvSpPr/>
            <p:nvPr/>
          </p:nvSpPr>
          <p:spPr>
            <a:xfrm>
              <a:off x="2329557" y="3247289"/>
              <a:ext cx="446258" cy="2848826"/>
            </a:xfrm>
            <a:custGeom>
              <a:avLst/>
              <a:gdLst>
                <a:gd name="connsiteX0" fmla="*/ 0 w 447675"/>
                <a:gd name="connsiteY0" fmla="*/ 2847975 h 2847975"/>
                <a:gd name="connsiteX1" fmla="*/ 285750 w 447675"/>
                <a:gd name="connsiteY1" fmla="*/ 419100 h 2847975"/>
                <a:gd name="connsiteX2" fmla="*/ 333375 w 447675"/>
                <a:gd name="connsiteY2" fmla="*/ 209550 h 2847975"/>
                <a:gd name="connsiteX3" fmla="*/ 447675 w 447675"/>
                <a:gd name="connsiteY3" fmla="*/ 0 h 2847975"/>
                <a:gd name="connsiteX0" fmla="*/ 0 w 447675"/>
                <a:gd name="connsiteY0" fmla="*/ 2847975 h 2847975"/>
                <a:gd name="connsiteX1" fmla="*/ 285750 w 447675"/>
                <a:gd name="connsiteY1" fmla="*/ 419100 h 2847975"/>
                <a:gd name="connsiteX2" fmla="*/ 333375 w 447675"/>
                <a:gd name="connsiteY2" fmla="*/ 209550 h 2847975"/>
                <a:gd name="connsiteX3" fmla="*/ 447675 w 447675"/>
                <a:gd name="connsiteY3" fmla="*/ 0 h 2847975"/>
                <a:gd name="connsiteX0" fmla="*/ 0 w 447675"/>
                <a:gd name="connsiteY0" fmla="*/ 2847975 h 2847975"/>
                <a:gd name="connsiteX1" fmla="*/ 285750 w 447675"/>
                <a:gd name="connsiteY1" fmla="*/ 419100 h 2847975"/>
                <a:gd name="connsiteX2" fmla="*/ 352425 w 447675"/>
                <a:gd name="connsiteY2" fmla="*/ 166687 h 2847975"/>
                <a:gd name="connsiteX3" fmla="*/ 447675 w 447675"/>
                <a:gd name="connsiteY3" fmla="*/ 0 h 2847975"/>
                <a:gd name="connsiteX0" fmla="*/ 0 w 447675"/>
                <a:gd name="connsiteY0" fmla="*/ 2847975 h 2847975"/>
                <a:gd name="connsiteX1" fmla="*/ 285750 w 447675"/>
                <a:gd name="connsiteY1" fmla="*/ 419100 h 2847975"/>
                <a:gd name="connsiteX2" fmla="*/ 352425 w 447675"/>
                <a:gd name="connsiteY2" fmla="*/ 166687 h 2847975"/>
                <a:gd name="connsiteX3" fmla="*/ 447675 w 447675"/>
                <a:gd name="connsiteY3" fmla="*/ 0 h 2847975"/>
                <a:gd name="connsiteX0" fmla="*/ 0 w 447675"/>
                <a:gd name="connsiteY0" fmla="*/ 2847975 h 2847975"/>
                <a:gd name="connsiteX1" fmla="*/ 285750 w 447675"/>
                <a:gd name="connsiteY1" fmla="*/ 419100 h 2847975"/>
                <a:gd name="connsiteX2" fmla="*/ 352425 w 447675"/>
                <a:gd name="connsiteY2" fmla="*/ 166687 h 2847975"/>
                <a:gd name="connsiteX3" fmla="*/ 447675 w 447675"/>
                <a:gd name="connsiteY3" fmla="*/ 0 h 2847975"/>
              </a:gdLst>
              <a:ahLst/>
              <a:cxnLst>
                <a:cxn ang="0">
                  <a:pos x="connsiteX0" y="connsiteY0"/>
                </a:cxn>
                <a:cxn ang="0">
                  <a:pos x="connsiteX1" y="connsiteY1"/>
                </a:cxn>
                <a:cxn ang="0">
                  <a:pos x="connsiteX2" y="connsiteY2"/>
                </a:cxn>
                <a:cxn ang="0">
                  <a:pos x="connsiteX3" y="connsiteY3"/>
                </a:cxn>
              </a:cxnLst>
              <a:rect l="l" t="t" r="r" b="b"/>
              <a:pathLst>
                <a:path w="447675" h="2847975">
                  <a:moveTo>
                    <a:pt x="0" y="2847975"/>
                  </a:moveTo>
                  <a:cubicBezTo>
                    <a:pt x="115093" y="1853406"/>
                    <a:pt x="217488" y="708818"/>
                    <a:pt x="285750" y="419100"/>
                  </a:cubicBezTo>
                  <a:cubicBezTo>
                    <a:pt x="354012" y="129382"/>
                    <a:pt x="325438" y="236537"/>
                    <a:pt x="352425" y="166687"/>
                  </a:cubicBezTo>
                  <a:cubicBezTo>
                    <a:pt x="379413" y="96837"/>
                    <a:pt x="420688" y="52388"/>
                    <a:pt x="447675" y="0"/>
                  </a:cubicBezTo>
                </a:path>
              </a:pathLst>
            </a:cu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grpSp>
          <p:nvGrpSpPr>
            <p:cNvPr id="40990" name="Group 88"/>
            <p:cNvGrpSpPr>
              <a:grpSpLocks/>
            </p:cNvGrpSpPr>
            <p:nvPr/>
          </p:nvGrpSpPr>
          <p:grpSpPr bwMode="auto">
            <a:xfrm>
              <a:off x="2036509" y="666311"/>
              <a:ext cx="565147" cy="3148253"/>
              <a:chOff x="2036509" y="666311"/>
              <a:chExt cx="565147" cy="3148253"/>
            </a:xfrm>
          </p:grpSpPr>
          <p:grpSp>
            <p:nvGrpSpPr>
              <p:cNvPr id="20" name="Group 19"/>
              <p:cNvGrpSpPr/>
              <p:nvPr/>
            </p:nvGrpSpPr>
            <p:grpSpPr>
              <a:xfrm rot="20012987">
                <a:off x="2036509" y="666311"/>
                <a:ext cx="565147" cy="3148253"/>
                <a:chOff x="5181603" y="800100"/>
                <a:chExt cx="565147" cy="3148253"/>
              </a:xfrm>
              <a:solidFill>
                <a:schemeClr val="bg1">
                  <a:lumMod val="50000"/>
                </a:schemeClr>
              </a:solidFill>
            </p:grpSpPr>
            <p:sp>
              <p:nvSpPr>
                <p:cNvPr id="17" name="Rectangle 16"/>
                <p:cNvSpPr/>
                <p:nvPr/>
              </p:nvSpPr>
              <p:spPr>
                <a:xfrm>
                  <a:off x="5429250" y="990600"/>
                  <a:ext cx="228600" cy="2819400"/>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5" name="Chord 14"/>
                <p:cNvSpPr/>
                <p:nvPr/>
              </p:nvSpPr>
              <p:spPr>
                <a:xfrm rot="5400000">
                  <a:off x="5266944" y="3496064"/>
                  <a:ext cx="366948" cy="537630"/>
                </a:xfrm>
                <a:prstGeom prst="chord">
                  <a:avLst>
                    <a:gd name="adj1" fmla="val 14611590"/>
                    <a:gd name="adj2" fmla="val 10252776"/>
                  </a:avLst>
                </a:prstGeom>
                <a:grpFill/>
                <a:ln>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8" name="Oval 17"/>
                <p:cNvSpPr/>
                <p:nvPr/>
              </p:nvSpPr>
              <p:spPr>
                <a:xfrm>
                  <a:off x="5340350" y="800100"/>
                  <a:ext cx="406400" cy="381000"/>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40998" name="Picture 8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2648" y="1770495"/>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991" name="Group 87"/>
            <p:cNvGrpSpPr>
              <a:grpSpLocks/>
            </p:cNvGrpSpPr>
            <p:nvPr/>
          </p:nvGrpSpPr>
          <p:grpSpPr bwMode="auto">
            <a:xfrm>
              <a:off x="2492210" y="3692465"/>
              <a:ext cx="406401" cy="2582324"/>
              <a:chOff x="2492210" y="3692465"/>
              <a:chExt cx="406401" cy="2582324"/>
            </a:xfrm>
          </p:grpSpPr>
          <p:grpSp>
            <p:nvGrpSpPr>
              <p:cNvPr id="42" name="Group 41"/>
              <p:cNvGrpSpPr/>
              <p:nvPr/>
            </p:nvGrpSpPr>
            <p:grpSpPr>
              <a:xfrm rot="385253">
                <a:off x="2492210" y="3692465"/>
                <a:ext cx="406401" cy="2582324"/>
                <a:chOff x="6629400" y="1447800"/>
                <a:chExt cx="406401" cy="2582324"/>
              </a:xfrm>
              <a:solidFill>
                <a:schemeClr val="bg1">
                  <a:lumMod val="65000"/>
                </a:schemeClr>
              </a:solidFill>
            </p:grpSpPr>
            <p:sp>
              <p:nvSpPr>
                <p:cNvPr id="40" name="Freeform 39"/>
                <p:cNvSpPr/>
                <p:nvPr/>
              </p:nvSpPr>
              <p:spPr>
                <a:xfrm>
                  <a:off x="6629400" y="1447800"/>
                  <a:ext cx="381000" cy="2421467"/>
                </a:xfrm>
                <a:custGeom>
                  <a:avLst/>
                  <a:gdLst>
                    <a:gd name="connsiteX0" fmla="*/ 135466 w 381000"/>
                    <a:gd name="connsiteY0" fmla="*/ 2413000 h 2421467"/>
                    <a:gd name="connsiteX1" fmla="*/ 135466 w 381000"/>
                    <a:gd name="connsiteY1" fmla="*/ 160867 h 2421467"/>
                    <a:gd name="connsiteX2" fmla="*/ 0 w 381000"/>
                    <a:gd name="connsiteY2" fmla="*/ 0 h 2421467"/>
                    <a:gd name="connsiteX3" fmla="*/ 321733 w 381000"/>
                    <a:gd name="connsiteY3" fmla="*/ 8467 h 2421467"/>
                    <a:gd name="connsiteX4" fmla="*/ 381000 w 381000"/>
                    <a:gd name="connsiteY4" fmla="*/ 152400 h 2421467"/>
                    <a:gd name="connsiteX5" fmla="*/ 381000 w 381000"/>
                    <a:gd name="connsiteY5" fmla="*/ 2421467 h 2421467"/>
                    <a:gd name="connsiteX6" fmla="*/ 135466 w 381000"/>
                    <a:gd name="connsiteY6" fmla="*/ 2413000 h 242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 h="2421467">
                      <a:moveTo>
                        <a:pt x="135466" y="2413000"/>
                      </a:moveTo>
                      <a:lnTo>
                        <a:pt x="135466" y="160867"/>
                      </a:lnTo>
                      <a:lnTo>
                        <a:pt x="0" y="0"/>
                      </a:lnTo>
                      <a:lnTo>
                        <a:pt x="321733" y="8467"/>
                      </a:lnTo>
                      <a:lnTo>
                        <a:pt x="381000" y="152400"/>
                      </a:lnTo>
                      <a:lnTo>
                        <a:pt x="381000" y="2421467"/>
                      </a:lnTo>
                      <a:lnTo>
                        <a:pt x="135466" y="2413000"/>
                      </a:lnTo>
                      <a:close/>
                    </a:path>
                  </a:pathLst>
                </a:cu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41" name="Oval 40"/>
                <p:cNvSpPr/>
                <p:nvPr/>
              </p:nvSpPr>
              <p:spPr>
                <a:xfrm>
                  <a:off x="6731001" y="3725324"/>
                  <a:ext cx="304800" cy="304800"/>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40996" name="Picture 8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6431" y="4460530"/>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992" name="Group 86"/>
            <p:cNvGrpSpPr>
              <a:grpSpLocks/>
            </p:cNvGrpSpPr>
            <p:nvPr/>
          </p:nvGrpSpPr>
          <p:grpSpPr bwMode="auto">
            <a:xfrm>
              <a:off x="2328961" y="5802249"/>
              <a:ext cx="1676269" cy="537295"/>
              <a:chOff x="2328961" y="5802249"/>
              <a:chExt cx="1676269" cy="537295"/>
            </a:xfrm>
          </p:grpSpPr>
          <p:grpSp>
            <p:nvGrpSpPr>
              <p:cNvPr id="35" name="Group 34"/>
              <p:cNvGrpSpPr/>
              <p:nvPr/>
            </p:nvGrpSpPr>
            <p:grpSpPr>
              <a:xfrm>
                <a:off x="2328961" y="5802249"/>
                <a:ext cx="1676269" cy="537295"/>
                <a:chOff x="1863891" y="5868565"/>
                <a:chExt cx="1676269" cy="537295"/>
              </a:xfrm>
              <a:solidFill>
                <a:schemeClr val="bg1">
                  <a:lumMod val="50000"/>
                </a:schemeClr>
              </a:solidFill>
            </p:grpSpPr>
            <p:sp>
              <p:nvSpPr>
                <p:cNvPr id="32" name="Rectangle 31"/>
                <p:cNvSpPr/>
                <p:nvPr/>
              </p:nvSpPr>
              <p:spPr>
                <a:xfrm rot="21263332">
                  <a:off x="2033568" y="6005201"/>
                  <a:ext cx="1343588" cy="285559"/>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 name="Oval 32"/>
                <p:cNvSpPr/>
                <p:nvPr/>
              </p:nvSpPr>
              <p:spPr>
                <a:xfrm rot="687042">
                  <a:off x="1863891" y="6014941"/>
                  <a:ext cx="373065" cy="390919"/>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 name="Oval 33"/>
                <p:cNvSpPr/>
                <p:nvPr/>
              </p:nvSpPr>
              <p:spPr>
                <a:xfrm rot="687042">
                  <a:off x="3167095" y="5868565"/>
                  <a:ext cx="373065" cy="390919"/>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40994" name="Picture 9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1215" y="5978658"/>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03" name="TextBox 102"/>
          <p:cNvSpPr txBox="1">
            <a:spLocks noRot="1" noChangeAspect="1" noMove="1" noResize="1" noEditPoints="1" noAdjustHandles="1" noChangeArrowheads="1" noChangeShapeType="1" noTextEdit="1"/>
          </p:cNvSpPr>
          <p:nvPr/>
        </p:nvSpPr>
        <p:spPr>
          <a:xfrm>
            <a:off x="8984883" y="2068990"/>
            <a:ext cx="1025731" cy="523220"/>
          </a:xfrm>
          <a:prstGeom prst="rect">
            <a:avLst/>
          </a:prstGeom>
          <a:blipFill rotWithShape="1">
            <a:blip r:embed="rId4"/>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108" name="TextBox 107"/>
          <p:cNvSpPr txBox="1">
            <a:spLocks noRot="1" noChangeAspect="1" noMove="1" noResize="1" noEditPoints="1" noAdjustHandles="1" noChangeArrowheads="1" noChangeShapeType="1" noTextEdit="1"/>
          </p:cNvSpPr>
          <p:nvPr/>
        </p:nvSpPr>
        <p:spPr>
          <a:xfrm>
            <a:off x="8240671" y="323801"/>
            <a:ext cx="604653" cy="575479"/>
          </a:xfrm>
          <a:prstGeom prst="rect">
            <a:avLst/>
          </a:prstGeom>
          <a:blipFill rotWithShape="1">
            <a:blip r:embed="rId5"/>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118" name="TextBox 117"/>
          <p:cNvSpPr txBox="1">
            <a:spLocks noRot="1" noChangeAspect="1" noMove="1" noResize="1" noEditPoints="1" noAdjustHandles="1" noChangeArrowheads="1" noChangeShapeType="1" noTextEdit="1"/>
          </p:cNvSpPr>
          <p:nvPr/>
        </p:nvSpPr>
        <p:spPr>
          <a:xfrm>
            <a:off x="7651943" y="5690919"/>
            <a:ext cx="947695" cy="575479"/>
          </a:xfrm>
          <a:prstGeom prst="rect">
            <a:avLst/>
          </a:prstGeom>
          <a:blipFill rotWithShape="1">
            <a:blip r:embed="rId6"/>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grpSp>
        <p:nvGrpSpPr>
          <p:cNvPr id="40966" name="Group 97"/>
          <p:cNvGrpSpPr>
            <a:grpSpLocks noChangeAspect="1"/>
          </p:cNvGrpSpPr>
          <p:nvPr/>
        </p:nvGrpSpPr>
        <p:grpSpPr bwMode="auto">
          <a:xfrm>
            <a:off x="7885114" y="1712913"/>
            <a:ext cx="490537" cy="3114675"/>
            <a:chOff x="2492210" y="3692465"/>
            <a:chExt cx="406401" cy="2582324"/>
          </a:xfrm>
        </p:grpSpPr>
        <p:grpSp>
          <p:nvGrpSpPr>
            <p:cNvPr id="99" name="Group 98"/>
            <p:cNvGrpSpPr/>
            <p:nvPr/>
          </p:nvGrpSpPr>
          <p:grpSpPr>
            <a:xfrm rot="385253">
              <a:off x="2492210" y="3692465"/>
              <a:ext cx="406401" cy="2582324"/>
              <a:chOff x="6629400" y="1447800"/>
              <a:chExt cx="406401" cy="2582324"/>
            </a:xfrm>
            <a:solidFill>
              <a:schemeClr val="bg1">
                <a:lumMod val="65000"/>
              </a:schemeClr>
            </a:solidFill>
          </p:grpSpPr>
          <p:sp>
            <p:nvSpPr>
              <p:cNvPr id="101" name="Freeform 100"/>
              <p:cNvSpPr/>
              <p:nvPr/>
            </p:nvSpPr>
            <p:spPr>
              <a:xfrm>
                <a:off x="6629400" y="1447800"/>
                <a:ext cx="381000" cy="2421467"/>
              </a:xfrm>
              <a:custGeom>
                <a:avLst/>
                <a:gdLst>
                  <a:gd name="connsiteX0" fmla="*/ 135466 w 381000"/>
                  <a:gd name="connsiteY0" fmla="*/ 2413000 h 2421467"/>
                  <a:gd name="connsiteX1" fmla="*/ 135466 w 381000"/>
                  <a:gd name="connsiteY1" fmla="*/ 160867 h 2421467"/>
                  <a:gd name="connsiteX2" fmla="*/ 0 w 381000"/>
                  <a:gd name="connsiteY2" fmla="*/ 0 h 2421467"/>
                  <a:gd name="connsiteX3" fmla="*/ 321733 w 381000"/>
                  <a:gd name="connsiteY3" fmla="*/ 8467 h 2421467"/>
                  <a:gd name="connsiteX4" fmla="*/ 381000 w 381000"/>
                  <a:gd name="connsiteY4" fmla="*/ 152400 h 2421467"/>
                  <a:gd name="connsiteX5" fmla="*/ 381000 w 381000"/>
                  <a:gd name="connsiteY5" fmla="*/ 2421467 h 2421467"/>
                  <a:gd name="connsiteX6" fmla="*/ 135466 w 381000"/>
                  <a:gd name="connsiteY6" fmla="*/ 2413000 h 242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 h="2421467">
                    <a:moveTo>
                      <a:pt x="135466" y="2413000"/>
                    </a:moveTo>
                    <a:lnTo>
                      <a:pt x="135466" y="160867"/>
                    </a:lnTo>
                    <a:lnTo>
                      <a:pt x="0" y="0"/>
                    </a:lnTo>
                    <a:lnTo>
                      <a:pt x="321733" y="8467"/>
                    </a:lnTo>
                    <a:lnTo>
                      <a:pt x="381000" y="152400"/>
                    </a:lnTo>
                    <a:lnTo>
                      <a:pt x="381000" y="2421467"/>
                    </a:lnTo>
                    <a:lnTo>
                      <a:pt x="135466" y="2413000"/>
                    </a:lnTo>
                    <a:close/>
                  </a:path>
                </a:pathLst>
              </a:cu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2" name="Oval 101"/>
              <p:cNvSpPr/>
              <p:nvPr/>
            </p:nvSpPr>
            <p:spPr>
              <a:xfrm>
                <a:off x="6731001" y="3725324"/>
                <a:ext cx="304800" cy="304800"/>
              </a:xfrm>
              <a:prstGeom prst="ellipse">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40981" name="Picture 9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36431" y="4460530"/>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4" name="Straight Arrow Connector 93"/>
          <p:cNvCxnSpPr>
            <a:cxnSpLocks noChangeAspect="1"/>
          </p:cNvCxnSpPr>
          <p:nvPr/>
        </p:nvCxnSpPr>
        <p:spPr>
          <a:xfrm flipV="1">
            <a:off x="8197852" y="2481264"/>
            <a:ext cx="823913" cy="295275"/>
          </a:xfrm>
          <a:prstGeom prst="straightConnector1">
            <a:avLst/>
          </a:prstGeom>
          <a:ln w="57150">
            <a:solidFill>
              <a:schemeClr val="tx1">
                <a:lumMod val="65000"/>
                <a:lumOff val="35000"/>
              </a:schemeClr>
            </a:solidFill>
            <a:headEnd type="oval"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cxnSpLocks noChangeAspect="1"/>
          </p:cNvCxnSpPr>
          <p:nvPr/>
        </p:nvCxnSpPr>
        <p:spPr>
          <a:xfrm flipV="1">
            <a:off x="8307390" y="915988"/>
            <a:ext cx="180975" cy="796925"/>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cxnSpLocks noChangeAspect="1"/>
            <a:stCxn id="102" idx="4"/>
          </p:cNvCxnSpPr>
          <p:nvPr/>
        </p:nvCxnSpPr>
        <p:spPr>
          <a:xfrm>
            <a:off x="8016875" y="4824414"/>
            <a:ext cx="107951" cy="833437"/>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cxnSpLocks noChangeAspect="1"/>
            <a:endCxn id="101" idx="4"/>
          </p:cNvCxnSpPr>
          <p:nvPr/>
        </p:nvCxnSpPr>
        <p:spPr>
          <a:xfrm flipH="1">
            <a:off x="8496300" y="1192214"/>
            <a:ext cx="517525" cy="744537"/>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cxnSpLocks noChangeAspect="1"/>
            <a:endCxn id="101" idx="1"/>
          </p:cNvCxnSpPr>
          <p:nvPr/>
        </p:nvCxnSpPr>
        <p:spPr>
          <a:xfrm>
            <a:off x="7470775" y="1535113"/>
            <a:ext cx="730251" cy="371475"/>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cxnSpLocks noChangeAspect="1"/>
            <a:endCxn id="101" idx="1"/>
          </p:cNvCxnSpPr>
          <p:nvPr/>
        </p:nvCxnSpPr>
        <p:spPr>
          <a:xfrm>
            <a:off x="7569202" y="1314451"/>
            <a:ext cx="638175" cy="598488"/>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cxnSpLocks noChangeAspect="1"/>
          </p:cNvCxnSpPr>
          <p:nvPr/>
        </p:nvCxnSpPr>
        <p:spPr>
          <a:xfrm flipH="1" flipV="1">
            <a:off x="8451849" y="2301875"/>
            <a:ext cx="120651" cy="2273300"/>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cxnSpLocks/>
          </p:cNvCxnSpPr>
          <p:nvPr/>
        </p:nvCxnSpPr>
        <p:spPr>
          <a:xfrm flipV="1">
            <a:off x="7470776" y="3057526"/>
            <a:ext cx="588963" cy="1522413"/>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sp>
        <p:nvSpPr>
          <p:cNvPr id="163" name="TextBox 162"/>
          <p:cNvSpPr txBox="1">
            <a:spLocks noRot="1" noChangeAspect="1" noMove="1" noResize="1" noEditPoints="1" noAdjustHandles="1" noChangeArrowheads="1" noChangeShapeType="1" noTextEdit="1"/>
          </p:cNvSpPr>
          <p:nvPr/>
        </p:nvSpPr>
        <p:spPr>
          <a:xfrm>
            <a:off x="4498152" y="5794401"/>
            <a:ext cx="1635384" cy="575479"/>
          </a:xfrm>
          <a:prstGeom prst="rect">
            <a:avLst/>
          </a:prstGeom>
          <a:blipFill rotWithShape="1">
            <a:blip r:embed="rId8"/>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cxnSp>
        <p:nvCxnSpPr>
          <p:cNvPr id="164" name="Straight Arrow Connector 163"/>
          <p:cNvCxnSpPr>
            <a:cxnSpLocks/>
          </p:cNvCxnSpPr>
          <p:nvPr/>
        </p:nvCxnSpPr>
        <p:spPr>
          <a:xfrm>
            <a:off x="4149725" y="5695951"/>
            <a:ext cx="269875" cy="771525"/>
          </a:xfrm>
          <a:prstGeom prst="straightConnector1">
            <a:avLst/>
          </a:prstGeom>
          <a:ln w="28575">
            <a:solidFill>
              <a:schemeClr val="tx1">
                <a:lumMod val="85000"/>
                <a:lumOff val="15000"/>
              </a:schemeClr>
            </a:solidFill>
            <a:headEnd type="triangle" w="med" len="med"/>
            <a:tailEnd type="none" w="sm" len="sm"/>
          </a:ln>
        </p:spPr>
        <p:style>
          <a:lnRef idx="1">
            <a:schemeClr val="accent1"/>
          </a:lnRef>
          <a:fillRef idx="0">
            <a:schemeClr val="accent1"/>
          </a:fillRef>
          <a:effectRef idx="0">
            <a:schemeClr val="accent1"/>
          </a:effectRef>
          <a:fontRef idx="minor">
            <a:schemeClr val="tx1"/>
          </a:fontRef>
        </p:style>
      </p:cxnSp>
      <p:sp>
        <p:nvSpPr>
          <p:cNvPr id="167" name="TextBox 166"/>
          <p:cNvSpPr txBox="1">
            <a:spLocks noRot="1" noChangeAspect="1" noMove="1" noResize="1" noEditPoints="1" noAdjustHandles="1" noChangeArrowheads="1" noChangeShapeType="1" noTextEdit="1"/>
          </p:cNvSpPr>
          <p:nvPr/>
        </p:nvSpPr>
        <p:spPr>
          <a:xfrm>
            <a:off x="6189600" y="1120083"/>
            <a:ext cx="1380121" cy="575479"/>
          </a:xfrm>
          <a:prstGeom prst="rect">
            <a:avLst/>
          </a:prstGeom>
          <a:blipFill rotWithShape="1">
            <a:blip r:embed="rId9"/>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cxnSp>
        <p:nvCxnSpPr>
          <p:cNvPr id="8" name="Straight Arrow Connector 7"/>
          <p:cNvCxnSpPr/>
          <p:nvPr/>
        </p:nvCxnSpPr>
        <p:spPr>
          <a:xfrm>
            <a:off x="8201025" y="2825751"/>
            <a:ext cx="0" cy="931863"/>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a:spLocks noRot="1" noChangeAspect="1" noMove="1" noResize="1" noEditPoints="1" noAdjustHandles="1" noChangeArrowheads="1" noChangeShapeType="1" noTextEdit="1"/>
          </p:cNvSpPr>
          <p:nvPr/>
        </p:nvSpPr>
        <p:spPr>
          <a:xfrm>
            <a:off x="6954595" y="2415191"/>
            <a:ext cx="888128" cy="523220"/>
          </a:xfrm>
          <a:prstGeom prst="rect">
            <a:avLst/>
          </a:prstGeom>
          <a:blipFill rotWithShape="1">
            <a:blip r:embed="rId10"/>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50" name="Textfeld 49">
            <a:extLst>
              <a:ext uri="{FF2B5EF4-FFF2-40B4-BE49-F238E27FC236}">
                <a16:creationId xmlns:a16="http://schemas.microsoft.com/office/drawing/2014/main" id="{0A3F5740-2121-4759-9216-8A151874714B}"/>
              </a:ext>
            </a:extLst>
          </p:cNvPr>
          <p:cNvSpPr txBox="1"/>
          <p:nvPr/>
        </p:nvSpPr>
        <p:spPr>
          <a:xfrm>
            <a:off x="9960746" y="6350001"/>
            <a:ext cx="2231254" cy="276999"/>
          </a:xfrm>
          <a:prstGeom prst="rect">
            <a:avLst/>
          </a:prstGeom>
          <a:noFill/>
        </p:spPr>
        <p:txBody>
          <a:bodyPr wrap="square" rtlCol="0">
            <a:spAutoFit/>
          </a:bodyPr>
          <a:lstStyle/>
          <a:p>
            <a:r>
              <a:rPr lang="de-DE" sz="1200" dirty="0"/>
              <a:t>Steele et al. 2012</a:t>
            </a:r>
            <a:endParaRPr lang="de-AT" sz="1200" dirty="0"/>
          </a:p>
        </p:txBody>
      </p:sp>
    </p:spTree>
    <p:extLst>
      <p:ext uri="{BB962C8B-B14F-4D97-AF65-F5344CB8AC3E}">
        <p14:creationId xmlns:p14="http://schemas.microsoft.com/office/powerpoint/2010/main" val="3673398838"/>
      </p:ext>
    </p:extLst>
  </p:cSld>
  <p:clrMapOvr>
    <a:masterClrMapping/>
  </p:clrMapOvr>
  <p:transition spd="slow" advTm="78527"/>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Rot="1" noChangeAspect="1" noMove="1" noResize="1" noEditPoints="1" noAdjustHandles="1" noChangeArrowheads="1" noChangeShapeType="1" noTextEdit="1"/>
          </p:cNvSpPr>
          <p:nvPr/>
        </p:nvSpPr>
        <p:spPr>
          <a:xfrm>
            <a:off x="6852141" y="1873161"/>
            <a:ext cx="1025731" cy="523220"/>
          </a:xfrm>
          <a:prstGeom prst="rect">
            <a:avLst/>
          </a:prstGeom>
          <a:blipFill rotWithShape="1">
            <a:blip r:embed="rId5"/>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3" name="TextBox 2"/>
          <p:cNvSpPr txBox="1">
            <a:spLocks noRot="1" noChangeAspect="1" noMove="1" noResize="1" noEditPoints="1" noAdjustHandles="1" noChangeArrowheads="1" noChangeShapeType="1" noTextEdit="1"/>
          </p:cNvSpPr>
          <p:nvPr/>
        </p:nvSpPr>
        <p:spPr>
          <a:xfrm>
            <a:off x="6107928" y="127971"/>
            <a:ext cx="604653" cy="575479"/>
          </a:xfrm>
          <a:prstGeom prst="rect">
            <a:avLst/>
          </a:prstGeom>
          <a:blipFill rotWithShape="1">
            <a:blip r:embed="rId6"/>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grpSp>
        <p:nvGrpSpPr>
          <p:cNvPr id="54276" name="Group 4"/>
          <p:cNvGrpSpPr>
            <a:grpSpLocks noChangeAspect="1"/>
          </p:cNvGrpSpPr>
          <p:nvPr/>
        </p:nvGrpSpPr>
        <p:grpSpPr bwMode="auto">
          <a:xfrm>
            <a:off x="5753101" y="1517651"/>
            <a:ext cx="488951" cy="3114675"/>
            <a:chOff x="2492210" y="3692465"/>
            <a:chExt cx="406401" cy="2582324"/>
          </a:xfrm>
        </p:grpSpPr>
        <p:grpSp>
          <p:nvGrpSpPr>
            <p:cNvPr id="6" name="Group 5"/>
            <p:cNvGrpSpPr/>
            <p:nvPr/>
          </p:nvGrpSpPr>
          <p:grpSpPr>
            <a:xfrm rot="385253">
              <a:off x="2492210" y="3692465"/>
              <a:ext cx="406401" cy="2582324"/>
              <a:chOff x="6629400" y="1447800"/>
              <a:chExt cx="406401" cy="2582324"/>
            </a:xfrm>
            <a:solidFill>
              <a:schemeClr val="bg1">
                <a:lumMod val="65000"/>
              </a:schemeClr>
            </a:solidFill>
          </p:grpSpPr>
          <p:sp>
            <p:nvSpPr>
              <p:cNvPr id="8" name="Freeform 7"/>
              <p:cNvSpPr/>
              <p:nvPr/>
            </p:nvSpPr>
            <p:spPr>
              <a:xfrm>
                <a:off x="6629400" y="1447800"/>
                <a:ext cx="381000" cy="2421467"/>
              </a:xfrm>
              <a:custGeom>
                <a:avLst/>
                <a:gdLst>
                  <a:gd name="connsiteX0" fmla="*/ 135466 w 381000"/>
                  <a:gd name="connsiteY0" fmla="*/ 2413000 h 2421467"/>
                  <a:gd name="connsiteX1" fmla="*/ 135466 w 381000"/>
                  <a:gd name="connsiteY1" fmla="*/ 160867 h 2421467"/>
                  <a:gd name="connsiteX2" fmla="*/ 0 w 381000"/>
                  <a:gd name="connsiteY2" fmla="*/ 0 h 2421467"/>
                  <a:gd name="connsiteX3" fmla="*/ 321733 w 381000"/>
                  <a:gd name="connsiteY3" fmla="*/ 8467 h 2421467"/>
                  <a:gd name="connsiteX4" fmla="*/ 381000 w 381000"/>
                  <a:gd name="connsiteY4" fmla="*/ 152400 h 2421467"/>
                  <a:gd name="connsiteX5" fmla="*/ 381000 w 381000"/>
                  <a:gd name="connsiteY5" fmla="*/ 2421467 h 2421467"/>
                  <a:gd name="connsiteX6" fmla="*/ 135466 w 381000"/>
                  <a:gd name="connsiteY6" fmla="*/ 2413000 h 242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 h="2421467">
                    <a:moveTo>
                      <a:pt x="135466" y="2413000"/>
                    </a:moveTo>
                    <a:lnTo>
                      <a:pt x="135466" y="160867"/>
                    </a:lnTo>
                    <a:lnTo>
                      <a:pt x="0" y="0"/>
                    </a:lnTo>
                    <a:lnTo>
                      <a:pt x="321733" y="8467"/>
                    </a:lnTo>
                    <a:lnTo>
                      <a:pt x="381000" y="152400"/>
                    </a:lnTo>
                    <a:lnTo>
                      <a:pt x="381000" y="2421467"/>
                    </a:lnTo>
                    <a:lnTo>
                      <a:pt x="135466" y="2413000"/>
                    </a:lnTo>
                    <a:close/>
                  </a:path>
                </a:pathLst>
              </a:cu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9" name="Oval 8"/>
              <p:cNvSpPr/>
              <p:nvPr/>
            </p:nvSpPr>
            <p:spPr>
              <a:xfrm>
                <a:off x="6731001" y="3725324"/>
                <a:ext cx="304800" cy="304800"/>
              </a:xfrm>
              <a:prstGeom prst="ellipse">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54295"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36431" y="4460530"/>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0" name="Straight Arrow Connector 9"/>
          <p:cNvCxnSpPr>
            <a:cxnSpLocks noChangeAspect="1"/>
          </p:cNvCxnSpPr>
          <p:nvPr/>
        </p:nvCxnSpPr>
        <p:spPr>
          <a:xfrm flipV="1">
            <a:off x="6064251" y="2286001"/>
            <a:ext cx="825500" cy="295275"/>
          </a:xfrm>
          <a:prstGeom prst="straightConnector1">
            <a:avLst/>
          </a:prstGeom>
          <a:ln w="57150">
            <a:solidFill>
              <a:schemeClr val="tx1">
                <a:lumMod val="65000"/>
                <a:lumOff val="35000"/>
              </a:schemeClr>
            </a:solidFill>
            <a:headEnd type="oval"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noChangeAspect="1"/>
          </p:cNvCxnSpPr>
          <p:nvPr/>
        </p:nvCxnSpPr>
        <p:spPr>
          <a:xfrm flipV="1">
            <a:off x="6175377" y="719139"/>
            <a:ext cx="180975" cy="798512"/>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noChangeAspect="1"/>
            <a:stCxn id="9" idx="4"/>
          </p:cNvCxnSpPr>
          <p:nvPr/>
        </p:nvCxnSpPr>
        <p:spPr>
          <a:xfrm>
            <a:off x="5884863" y="4629150"/>
            <a:ext cx="107951" cy="83343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noChangeAspect="1"/>
            <a:endCxn id="8" idx="4"/>
          </p:cNvCxnSpPr>
          <p:nvPr/>
        </p:nvCxnSpPr>
        <p:spPr>
          <a:xfrm flipH="1">
            <a:off x="6364289" y="995364"/>
            <a:ext cx="515937" cy="746125"/>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noChangeAspect="1"/>
            <a:endCxn id="8" idx="1"/>
          </p:cNvCxnSpPr>
          <p:nvPr/>
        </p:nvCxnSpPr>
        <p:spPr>
          <a:xfrm>
            <a:off x="5337175" y="1338263"/>
            <a:ext cx="731839" cy="373063"/>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noChangeAspect="1"/>
            <a:endCxn id="8" idx="1"/>
          </p:cNvCxnSpPr>
          <p:nvPr/>
        </p:nvCxnSpPr>
        <p:spPr>
          <a:xfrm>
            <a:off x="5437190" y="1119189"/>
            <a:ext cx="638175" cy="596900"/>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noChangeAspect="1"/>
          </p:cNvCxnSpPr>
          <p:nvPr/>
        </p:nvCxnSpPr>
        <p:spPr>
          <a:xfrm flipH="1" flipV="1">
            <a:off x="6318249" y="2105025"/>
            <a:ext cx="120651" cy="2274888"/>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sp>
        <p:nvSpPr>
          <p:cNvPr id="18" name="TextBox 17"/>
          <p:cNvSpPr txBox="1">
            <a:spLocks noRot="1" noChangeAspect="1" noMove="1" noResize="1" noEditPoints="1" noAdjustHandles="1" noChangeArrowheads="1" noChangeShapeType="1" noTextEdit="1"/>
          </p:cNvSpPr>
          <p:nvPr/>
        </p:nvSpPr>
        <p:spPr>
          <a:xfrm>
            <a:off x="4056857" y="924254"/>
            <a:ext cx="1380121" cy="575479"/>
          </a:xfrm>
          <a:prstGeom prst="rect">
            <a:avLst/>
          </a:prstGeom>
          <a:blipFill rotWithShape="1">
            <a:blip r:embed="rId8"/>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cxnSp>
        <p:nvCxnSpPr>
          <p:cNvPr id="19" name="Straight Arrow Connector 18"/>
          <p:cNvCxnSpPr/>
          <p:nvPr/>
        </p:nvCxnSpPr>
        <p:spPr>
          <a:xfrm>
            <a:off x="6069013" y="2628900"/>
            <a:ext cx="0" cy="933451"/>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a:spLocks noRot="1" noChangeAspect="1" noMove="1" noResize="1" noEditPoints="1" noAdjustHandles="1" noChangeArrowheads="1" noChangeShapeType="1" noTextEdit="1"/>
          </p:cNvSpPr>
          <p:nvPr/>
        </p:nvSpPr>
        <p:spPr>
          <a:xfrm>
            <a:off x="4821853" y="2219362"/>
            <a:ext cx="888128" cy="523220"/>
          </a:xfrm>
          <a:prstGeom prst="rect">
            <a:avLst/>
          </a:prstGeom>
          <a:blipFill rotWithShape="1">
            <a:blip r:embed="rId9"/>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4" name="TextBox 3"/>
          <p:cNvSpPr txBox="1">
            <a:spLocks noRot="1" noChangeAspect="1" noMove="1" noResize="1" noEditPoints="1" noAdjustHandles="1" noChangeArrowheads="1" noChangeShapeType="1" noTextEdit="1"/>
          </p:cNvSpPr>
          <p:nvPr/>
        </p:nvSpPr>
        <p:spPr>
          <a:xfrm>
            <a:off x="4863478" y="4884462"/>
            <a:ext cx="947695" cy="575479"/>
          </a:xfrm>
          <a:prstGeom prst="rect">
            <a:avLst/>
          </a:prstGeom>
          <a:blipFill rotWithShape="1">
            <a:blip r:embed="rId10"/>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graphicFrame>
        <p:nvGraphicFramePr>
          <p:cNvPr id="54304" name="Object 32"/>
          <p:cNvGraphicFramePr>
            <a:graphicFrameLocks noChangeAspect="1"/>
          </p:cNvGraphicFramePr>
          <p:nvPr/>
        </p:nvGraphicFramePr>
        <p:xfrm>
          <a:off x="7996238" y="5770564"/>
          <a:ext cx="1123951" cy="579437"/>
        </p:xfrm>
        <a:graphic>
          <a:graphicData uri="http://schemas.openxmlformats.org/presentationml/2006/ole">
            <mc:AlternateContent xmlns:mc="http://schemas.openxmlformats.org/markup-compatibility/2006">
              <mc:Choice xmlns:v="urn:schemas-microsoft-com:vml" Requires="v">
                <p:oleObj spid="_x0000_s13319" name="Equation" r:id="rId11" imgW="444307" imgH="228501" progId="Equation.DSMT4">
                  <p:embed/>
                </p:oleObj>
              </mc:Choice>
              <mc:Fallback>
                <p:oleObj name="Equation" r:id="rId11" imgW="444307" imgH="228501" progId="Equation.DSMT4">
                  <p:embed/>
                  <p:pic>
                    <p:nvPicPr>
                      <p:cNvPr id="54304" name="Object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6238" y="5770564"/>
                        <a:ext cx="1123951"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05" name="Object 33"/>
          <p:cNvGraphicFramePr>
            <a:graphicFrameLocks noChangeAspect="1"/>
          </p:cNvGraphicFramePr>
          <p:nvPr/>
        </p:nvGraphicFramePr>
        <p:xfrm>
          <a:off x="3000375" y="5738814"/>
          <a:ext cx="1862139" cy="642937"/>
        </p:xfrm>
        <a:graphic>
          <a:graphicData uri="http://schemas.openxmlformats.org/presentationml/2006/ole">
            <mc:AlternateContent xmlns:mc="http://schemas.openxmlformats.org/markup-compatibility/2006">
              <mc:Choice xmlns:v="urn:schemas-microsoft-com:vml" Requires="v">
                <p:oleObj spid="_x0000_s13320" name="Equation" r:id="rId13" imgW="736280" imgH="253890" progId="Equation.DSMT4">
                  <p:embed/>
                </p:oleObj>
              </mc:Choice>
              <mc:Fallback>
                <p:oleObj name="Equation" r:id="rId13" imgW="736280" imgH="253890" progId="Equation.DSMT4">
                  <p:embed/>
                  <p:pic>
                    <p:nvPicPr>
                      <p:cNvPr id="54305" name="Object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00375" y="5738814"/>
                        <a:ext cx="1862139"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06" name="Object 34"/>
          <p:cNvGraphicFramePr>
            <a:graphicFrameLocks noChangeAspect="1"/>
          </p:cNvGraphicFramePr>
          <p:nvPr/>
        </p:nvGraphicFramePr>
        <p:xfrm>
          <a:off x="4765675" y="5737225"/>
          <a:ext cx="1830388" cy="642939"/>
        </p:xfrm>
        <a:graphic>
          <a:graphicData uri="http://schemas.openxmlformats.org/presentationml/2006/ole">
            <mc:AlternateContent xmlns:mc="http://schemas.openxmlformats.org/markup-compatibility/2006">
              <mc:Choice xmlns:v="urn:schemas-microsoft-com:vml" Requires="v">
                <p:oleObj spid="_x0000_s13321" name="Equation" r:id="rId15" imgW="723586" imgH="253890" progId="Equation.DSMT4">
                  <p:embed/>
                </p:oleObj>
              </mc:Choice>
              <mc:Fallback>
                <p:oleObj name="Equation" r:id="rId15" imgW="723586" imgH="253890" progId="Equation.DSMT4">
                  <p:embed/>
                  <p:pic>
                    <p:nvPicPr>
                      <p:cNvPr id="54306" name="Object 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65675" y="5737225"/>
                        <a:ext cx="1830388" cy="64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07" name="Object 35"/>
          <p:cNvGraphicFramePr>
            <a:graphicFrameLocks noChangeAspect="1"/>
          </p:cNvGraphicFramePr>
          <p:nvPr/>
        </p:nvGraphicFramePr>
        <p:xfrm>
          <a:off x="6572251" y="5789614"/>
          <a:ext cx="963613" cy="579437"/>
        </p:xfrm>
        <a:graphic>
          <a:graphicData uri="http://schemas.openxmlformats.org/presentationml/2006/ole">
            <mc:AlternateContent xmlns:mc="http://schemas.openxmlformats.org/markup-compatibility/2006">
              <mc:Choice xmlns:v="urn:schemas-microsoft-com:vml" Requires="v">
                <p:oleObj spid="_x0000_s13322" name="Equation" r:id="rId17" imgW="381000" imgH="228600" progId="Equation.DSMT4">
                  <p:embed/>
                </p:oleObj>
              </mc:Choice>
              <mc:Fallback>
                <p:oleObj name="Equation" r:id="rId17" imgW="381000" imgH="228600" progId="Equation.DSMT4">
                  <p:embed/>
                  <p:pic>
                    <p:nvPicPr>
                      <p:cNvPr id="54307" name="Object 3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72251" y="5789614"/>
                        <a:ext cx="9636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08" name="Object 36"/>
          <p:cNvGraphicFramePr>
            <a:graphicFrameLocks noChangeAspect="1"/>
          </p:cNvGraphicFramePr>
          <p:nvPr/>
        </p:nvGraphicFramePr>
        <p:xfrm>
          <a:off x="7534277" y="5780088"/>
          <a:ext cx="417513" cy="579437"/>
        </p:xfrm>
        <a:graphic>
          <a:graphicData uri="http://schemas.openxmlformats.org/presentationml/2006/ole">
            <mc:AlternateContent xmlns:mc="http://schemas.openxmlformats.org/markup-compatibility/2006">
              <mc:Choice xmlns:v="urn:schemas-microsoft-com:vml" Requires="v">
                <p:oleObj spid="_x0000_s13323" name="Equation" r:id="rId19" imgW="165028" imgH="228501" progId="Equation.DSMT4">
                  <p:embed/>
                </p:oleObj>
              </mc:Choice>
              <mc:Fallback>
                <p:oleObj name="Equation" r:id="rId19" imgW="165028" imgH="228501" progId="Equation.DSMT4">
                  <p:embed/>
                  <p:pic>
                    <p:nvPicPr>
                      <p:cNvPr id="54308" name="Object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34277" y="5780088"/>
                        <a:ext cx="4175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7" name="Straight Arrow Connector 16"/>
          <p:cNvCxnSpPr>
            <a:cxnSpLocks/>
          </p:cNvCxnSpPr>
          <p:nvPr/>
        </p:nvCxnSpPr>
        <p:spPr>
          <a:xfrm flipV="1">
            <a:off x="5337176" y="2862263"/>
            <a:ext cx="588963" cy="1522412"/>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D084D3CE-2759-46C8-984B-0B36C0E659E0}"/>
              </a:ext>
            </a:extLst>
          </p:cNvPr>
          <p:cNvSpPr txBox="1"/>
          <p:nvPr/>
        </p:nvSpPr>
        <p:spPr>
          <a:xfrm>
            <a:off x="9960746" y="6350001"/>
            <a:ext cx="2231254" cy="276999"/>
          </a:xfrm>
          <a:prstGeom prst="rect">
            <a:avLst/>
          </a:prstGeom>
          <a:noFill/>
        </p:spPr>
        <p:txBody>
          <a:bodyPr wrap="square" rtlCol="0">
            <a:spAutoFit/>
          </a:bodyPr>
          <a:lstStyle/>
          <a:p>
            <a:r>
              <a:rPr lang="de-DE" sz="1200" dirty="0"/>
              <a:t>Steele et al. 2012</a:t>
            </a:r>
            <a:endParaRPr lang="de-AT" sz="1200" dirty="0"/>
          </a:p>
        </p:txBody>
      </p:sp>
    </p:spTree>
    <p:custDataLst>
      <p:tags r:id="rId2"/>
    </p:custDataLst>
    <p:extLst>
      <p:ext uri="{BB962C8B-B14F-4D97-AF65-F5344CB8AC3E}">
        <p14:creationId xmlns:p14="http://schemas.microsoft.com/office/powerpoint/2010/main" val="2262018927"/>
      </p:ext>
    </p:extLst>
  </p:cSld>
  <p:clrMapOvr>
    <a:masterClrMapping/>
  </p:clrMapOvr>
  <mc:AlternateContent xmlns:mc="http://schemas.openxmlformats.org/markup-compatibility/2006" xmlns:p14="http://schemas.microsoft.com/office/powerpoint/2010/main">
    <mc:Choice Requires="p14">
      <p:transition spd="slow" p14:dur="2000" advTm="52004"/>
    </mc:Choice>
    <mc:Fallback xmlns="">
      <p:transition spd="slow" advTm="52004"/>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30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430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430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430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Rot="1" noChangeAspect="1" noMove="1" noResize="1" noEditPoints="1" noAdjustHandles="1" noChangeArrowheads="1" noChangeShapeType="1" noTextEdit="1"/>
          </p:cNvSpPr>
          <p:nvPr/>
        </p:nvSpPr>
        <p:spPr>
          <a:xfrm>
            <a:off x="6852141" y="1873161"/>
            <a:ext cx="1025731" cy="523220"/>
          </a:xfrm>
          <a:prstGeom prst="rect">
            <a:avLst/>
          </a:prstGeom>
          <a:blipFill rotWithShape="1">
            <a:blip r:embed="rId4"/>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3" name="TextBox 2"/>
          <p:cNvSpPr txBox="1">
            <a:spLocks noRot="1" noChangeAspect="1" noMove="1" noResize="1" noEditPoints="1" noAdjustHandles="1" noChangeArrowheads="1" noChangeShapeType="1" noTextEdit="1"/>
          </p:cNvSpPr>
          <p:nvPr/>
        </p:nvSpPr>
        <p:spPr>
          <a:xfrm>
            <a:off x="6107928" y="127971"/>
            <a:ext cx="604653" cy="575479"/>
          </a:xfrm>
          <a:prstGeom prst="rect">
            <a:avLst/>
          </a:prstGeom>
          <a:blipFill rotWithShape="1">
            <a:blip r:embed="rId5"/>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4" name="TextBox 3"/>
          <p:cNvSpPr txBox="1">
            <a:spLocks noRot="1" noChangeAspect="1" noMove="1" noResize="1" noEditPoints="1" noAdjustHandles="1" noChangeArrowheads="1" noChangeShapeType="1" noTextEdit="1"/>
          </p:cNvSpPr>
          <p:nvPr/>
        </p:nvSpPr>
        <p:spPr>
          <a:xfrm>
            <a:off x="4863478" y="4884462"/>
            <a:ext cx="947695" cy="575479"/>
          </a:xfrm>
          <a:prstGeom prst="rect">
            <a:avLst/>
          </a:prstGeom>
          <a:blipFill rotWithShape="1">
            <a:blip r:embed="rId6"/>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grpSp>
        <p:nvGrpSpPr>
          <p:cNvPr id="56325" name="Group 4"/>
          <p:cNvGrpSpPr>
            <a:grpSpLocks noChangeAspect="1"/>
          </p:cNvGrpSpPr>
          <p:nvPr/>
        </p:nvGrpSpPr>
        <p:grpSpPr bwMode="auto">
          <a:xfrm>
            <a:off x="5753101" y="1517651"/>
            <a:ext cx="488951" cy="3114675"/>
            <a:chOff x="2492210" y="3692465"/>
            <a:chExt cx="406401" cy="2582324"/>
          </a:xfrm>
        </p:grpSpPr>
        <p:grpSp>
          <p:nvGrpSpPr>
            <p:cNvPr id="6" name="Group 5"/>
            <p:cNvGrpSpPr/>
            <p:nvPr/>
          </p:nvGrpSpPr>
          <p:grpSpPr>
            <a:xfrm rot="385253">
              <a:off x="2492210" y="3692465"/>
              <a:ext cx="406401" cy="2582324"/>
              <a:chOff x="6629400" y="1447800"/>
              <a:chExt cx="406401" cy="2582324"/>
            </a:xfrm>
            <a:solidFill>
              <a:schemeClr val="bg1">
                <a:lumMod val="65000"/>
              </a:schemeClr>
            </a:solidFill>
          </p:grpSpPr>
          <p:sp>
            <p:nvSpPr>
              <p:cNvPr id="8" name="Freeform 7"/>
              <p:cNvSpPr/>
              <p:nvPr/>
            </p:nvSpPr>
            <p:spPr>
              <a:xfrm>
                <a:off x="6629400" y="1447800"/>
                <a:ext cx="381000" cy="2421467"/>
              </a:xfrm>
              <a:custGeom>
                <a:avLst/>
                <a:gdLst>
                  <a:gd name="connsiteX0" fmla="*/ 135466 w 381000"/>
                  <a:gd name="connsiteY0" fmla="*/ 2413000 h 2421467"/>
                  <a:gd name="connsiteX1" fmla="*/ 135466 w 381000"/>
                  <a:gd name="connsiteY1" fmla="*/ 160867 h 2421467"/>
                  <a:gd name="connsiteX2" fmla="*/ 0 w 381000"/>
                  <a:gd name="connsiteY2" fmla="*/ 0 h 2421467"/>
                  <a:gd name="connsiteX3" fmla="*/ 321733 w 381000"/>
                  <a:gd name="connsiteY3" fmla="*/ 8467 h 2421467"/>
                  <a:gd name="connsiteX4" fmla="*/ 381000 w 381000"/>
                  <a:gd name="connsiteY4" fmla="*/ 152400 h 2421467"/>
                  <a:gd name="connsiteX5" fmla="*/ 381000 w 381000"/>
                  <a:gd name="connsiteY5" fmla="*/ 2421467 h 2421467"/>
                  <a:gd name="connsiteX6" fmla="*/ 135466 w 381000"/>
                  <a:gd name="connsiteY6" fmla="*/ 2413000 h 242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 h="2421467">
                    <a:moveTo>
                      <a:pt x="135466" y="2413000"/>
                    </a:moveTo>
                    <a:lnTo>
                      <a:pt x="135466" y="160867"/>
                    </a:lnTo>
                    <a:lnTo>
                      <a:pt x="0" y="0"/>
                    </a:lnTo>
                    <a:lnTo>
                      <a:pt x="321733" y="8467"/>
                    </a:lnTo>
                    <a:lnTo>
                      <a:pt x="381000" y="152400"/>
                    </a:lnTo>
                    <a:lnTo>
                      <a:pt x="381000" y="2421467"/>
                    </a:lnTo>
                    <a:lnTo>
                      <a:pt x="135466" y="2413000"/>
                    </a:lnTo>
                    <a:close/>
                  </a:path>
                </a:pathLst>
              </a:cu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9" name="Oval 8"/>
              <p:cNvSpPr/>
              <p:nvPr/>
            </p:nvSpPr>
            <p:spPr>
              <a:xfrm>
                <a:off x="6731001" y="3725324"/>
                <a:ext cx="304800" cy="304800"/>
              </a:xfrm>
              <a:prstGeom prst="ellipse">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56339"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36431" y="4460530"/>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0" name="Straight Arrow Connector 9"/>
          <p:cNvCxnSpPr>
            <a:cxnSpLocks noChangeAspect="1"/>
          </p:cNvCxnSpPr>
          <p:nvPr/>
        </p:nvCxnSpPr>
        <p:spPr>
          <a:xfrm flipV="1">
            <a:off x="6064251" y="2286001"/>
            <a:ext cx="825500" cy="295275"/>
          </a:xfrm>
          <a:prstGeom prst="straightConnector1">
            <a:avLst/>
          </a:prstGeom>
          <a:ln w="57150">
            <a:solidFill>
              <a:schemeClr val="tx1">
                <a:lumMod val="65000"/>
                <a:lumOff val="35000"/>
              </a:schemeClr>
            </a:solidFill>
            <a:headEnd type="oval"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noChangeAspect="1"/>
          </p:cNvCxnSpPr>
          <p:nvPr/>
        </p:nvCxnSpPr>
        <p:spPr>
          <a:xfrm flipV="1">
            <a:off x="6175377" y="719139"/>
            <a:ext cx="180975" cy="798512"/>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noChangeAspect="1"/>
            <a:stCxn id="9" idx="4"/>
          </p:cNvCxnSpPr>
          <p:nvPr/>
        </p:nvCxnSpPr>
        <p:spPr>
          <a:xfrm>
            <a:off x="5884863" y="4629150"/>
            <a:ext cx="107951" cy="83343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noChangeAspect="1"/>
            <a:endCxn id="8" idx="4"/>
          </p:cNvCxnSpPr>
          <p:nvPr/>
        </p:nvCxnSpPr>
        <p:spPr>
          <a:xfrm flipH="1">
            <a:off x="6364289" y="995364"/>
            <a:ext cx="515937" cy="746125"/>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noChangeAspect="1"/>
            <a:endCxn id="8" idx="1"/>
          </p:cNvCxnSpPr>
          <p:nvPr/>
        </p:nvCxnSpPr>
        <p:spPr>
          <a:xfrm>
            <a:off x="5337175" y="1338263"/>
            <a:ext cx="731839" cy="373063"/>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noChangeAspect="1"/>
            <a:endCxn id="8" idx="1"/>
          </p:cNvCxnSpPr>
          <p:nvPr/>
        </p:nvCxnSpPr>
        <p:spPr>
          <a:xfrm>
            <a:off x="5437190" y="1119189"/>
            <a:ext cx="638175" cy="596900"/>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noChangeAspect="1"/>
          </p:cNvCxnSpPr>
          <p:nvPr/>
        </p:nvCxnSpPr>
        <p:spPr>
          <a:xfrm flipH="1" flipV="1">
            <a:off x="6318249" y="2105025"/>
            <a:ext cx="120651" cy="2274888"/>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flipV="1">
            <a:off x="5337176" y="2862263"/>
            <a:ext cx="588963" cy="1522412"/>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sp>
        <p:nvSpPr>
          <p:cNvPr id="18" name="TextBox 17"/>
          <p:cNvSpPr txBox="1">
            <a:spLocks noRot="1" noChangeAspect="1" noMove="1" noResize="1" noEditPoints="1" noAdjustHandles="1" noChangeArrowheads="1" noChangeShapeType="1" noTextEdit="1"/>
          </p:cNvSpPr>
          <p:nvPr/>
        </p:nvSpPr>
        <p:spPr>
          <a:xfrm>
            <a:off x="4056857" y="924254"/>
            <a:ext cx="1380121" cy="575479"/>
          </a:xfrm>
          <a:prstGeom prst="rect">
            <a:avLst/>
          </a:prstGeom>
          <a:blipFill rotWithShape="1">
            <a:blip r:embed="rId8"/>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cxnSp>
        <p:nvCxnSpPr>
          <p:cNvPr id="19" name="Straight Arrow Connector 18"/>
          <p:cNvCxnSpPr/>
          <p:nvPr/>
        </p:nvCxnSpPr>
        <p:spPr>
          <a:xfrm>
            <a:off x="6069013" y="2628900"/>
            <a:ext cx="0" cy="933451"/>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a:spLocks noRot="1" noChangeAspect="1" noMove="1" noResize="1" noEditPoints="1" noAdjustHandles="1" noChangeArrowheads="1" noChangeShapeType="1" noTextEdit="1"/>
          </p:cNvSpPr>
          <p:nvPr/>
        </p:nvSpPr>
        <p:spPr>
          <a:xfrm>
            <a:off x="4821853" y="2219362"/>
            <a:ext cx="888128" cy="523220"/>
          </a:xfrm>
          <a:prstGeom prst="rect">
            <a:avLst/>
          </a:prstGeom>
          <a:blipFill rotWithShape="1">
            <a:blip r:embed="rId9"/>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graphicFrame>
        <p:nvGraphicFramePr>
          <p:cNvPr id="56337" name="Object 21"/>
          <p:cNvGraphicFramePr>
            <a:graphicFrameLocks noChangeAspect="1"/>
          </p:cNvGraphicFramePr>
          <p:nvPr/>
        </p:nvGraphicFramePr>
        <p:xfrm>
          <a:off x="3035301" y="5856289"/>
          <a:ext cx="6294439" cy="642937"/>
        </p:xfrm>
        <a:graphic>
          <a:graphicData uri="http://schemas.openxmlformats.org/presentationml/2006/ole">
            <mc:AlternateContent xmlns:mc="http://schemas.openxmlformats.org/markup-compatibility/2006">
              <mc:Choice xmlns:v="urn:schemas-microsoft-com:vml" Requires="v">
                <p:oleObj spid="_x0000_s14339" name="Equation" r:id="rId10" imgW="2489200" imgH="254000" progId="Equation.DSMT4">
                  <p:embed/>
                </p:oleObj>
              </mc:Choice>
              <mc:Fallback>
                <p:oleObj name="Equation" r:id="rId10" imgW="2489200" imgH="254000" progId="Equation.DSMT4">
                  <p:embed/>
                  <p:pic>
                    <p:nvPicPr>
                      <p:cNvPr id="56337"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35301" y="5856289"/>
                        <a:ext cx="6294439"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Textfeld 22">
            <a:extLst>
              <a:ext uri="{FF2B5EF4-FFF2-40B4-BE49-F238E27FC236}">
                <a16:creationId xmlns:a16="http://schemas.microsoft.com/office/drawing/2014/main" id="{E1AF7D58-8E7D-4CFF-AE2A-0E545FDF4B32}"/>
              </a:ext>
            </a:extLst>
          </p:cNvPr>
          <p:cNvSpPr txBox="1"/>
          <p:nvPr/>
        </p:nvSpPr>
        <p:spPr>
          <a:xfrm>
            <a:off x="9960746" y="6350001"/>
            <a:ext cx="2231254" cy="276999"/>
          </a:xfrm>
          <a:prstGeom prst="rect">
            <a:avLst/>
          </a:prstGeom>
          <a:noFill/>
        </p:spPr>
        <p:txBody>
          <a:bodyPr wrap="square" rtlCol="0">
            <a:spAutoFit/>
          </a:bodyPr>
          <a:lstStyle/>
          <a:p>
            <a:r>
              <a:rPr lang="de-DE" sz="1200" dirty="0"/>
              <a:t>Steele et al. 2012</a:t>
            </a:r>
            <a:endParaRPr lang="de-AT" sz="1200" dirty="0"/>
          </a:p>
        </p:txBody>
      </p:sp>
    </p:spTree>
    <p:extLst>
      <p:ext uri="{BB962C8B-B14F-4D97-AF65-F5344CB8AC3E}">
        <p14:creationId xmlns:p14="http://schemas.microsoft.com/office/powerpoint/2010/main" val="219448212"/>
      </p:ext>
    </p:extLst>
  </p:cSld>
  <p:clrMapOvr>
    <a:masterClrMapping/>
  </p:clrMapOvr>
  <mc:AlternateContent xmlns:mc="http://schemas.openxmlformats.org/markup-compatibility/2006" xmlns:p14="http://schemas.microsoft.com/office/powerpoint/2010/main">
    <mc:Choice Requires="p14">
      <p:transition spd="slow" p14:dur="2000" advTm="26112"/>
    </mc:Choice>
    <mc:Fallback xmlns="">
      <p:transition spd="slow" advTm="26112"/>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(joint reaction analyse)</a:t>
            </a:r>
          </a:p>
        </p:txBody>
      </p:sp>
      <p:sp>
        <p:nvSpPr>
          <p:cNvPr id="4" name="Slide Number Placeholder 3"/>
          <p:cNvSpPr>
            <a:spLocks noGrp="1"/>
          </p:cNvSpPr>
          <p:nvPr>
            <p:ph type="sldNum" sz="quarter" idx="4"/>
          </p:nvPr>
        </p:nvSpPr>
        <p:spPr/>
        <p:txBody>
          <a:bodyPr/>
          <a:lstStyle/>
          <a:p>
            <a:fld id="{C35489C1-6B33-4937-9006-E5F93C9ADEC8}" type="slidenum">
              <a:rPr lang="de-AT" smtClean="0"/>
              <a:pPr/>
              <a:t>93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F9D71D-B2DD-4FA0-98D4-92053DD2156E}"/>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0A01FC6-EAF2-4DB5-A441-3EA688CA3812}"/>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27969657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762001" y="115161"/>
            <a:ext cx="4686300" cy="1143000"/>
          </a:xfrm>
          <a:prstGeom prst="rect">
            <a:avLst/>
          </a:prstGeom>
          <a:noFill/>
          <a:ln w="9525">
            <a:noFill/>
            <a:miter lim="800000"/>
            <a:headEnd/>
            <a:tailEnd/>
          </a:ln>
        </p:spPr>
        <p:txBody>
          <a:bodyPr anchor="ctr"/>
          <a:lstStyle/>
          <a:p>
            <a:pPr>
              <a:defRPr/>
            </a:pPr>
            <a:r>
              <a:rPr lang="en-US" sz="3600" b="1" kern="0" dirty="0">
                <a:solidFill>
                  <a:srgbClr val="CA0D0D"/>
                </a:solidFill>
                <a:latin typeface="Calibri"/>
                <a:ea typeface="ＭＳ Ｐゴシック" pitchFamily="34" charset="-128"/>
              </a:rPr>
              <a:t>Validation</a:t>
            </a:r>
          </a:p>
        </p:txBody>
      </p:sp>
      <p:sp>
        <p:nvSpPr>
          <p:cNvPr id="58374" name="TextBox 6"/>
          <p:cNvSpPr txBox="1">
            <a:spLocks noChangeArrowheads="1"/>
          </p:cNvSpPr>
          <p:nvPr/>
        </p:nvSpPr>
        <p:spPr bwMode="auto">
          <a:xfrm>
            <a:off x="5384596" y="6217402"/>
            <a:ext cx="22847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None/>
            </a:pPr>
            <a:r>
              <a:rPr lang="nl-BE" sz="1600" dirty="0">
                <a:hlinkClick r:id="rId3"/>
              </a:rPr>
              <a:t>https://orthoload.com/</a:t>
            </a:r>
            <a:endParaRPr lang="en-US" altLang="nl-BE" sz="1600" dirty="0">
              <a:solidFill>
                <a:srgbClr val="376092"/>
              </a:solidFill>
            </a:endParaRPr>
          </a:p>
        </p:txBody>
      </p:sp>
      <p:pic>
        <p:nvPicPr>
          <p:cNvPr id="3" name="Picture 2"/>
          <p:cNvPicPr>
            <a:picLocks noChangeAspect="1"/>
          </p:cNvPicPr>
          <p:nvPr/>
        </p:nvPicPr>
        <p:blipFill rotWithShape="1">
          <a:blip r:embed="rId4"/>
          <a:srcRect r="17672"/>
          <a:stretch/>
        </p:blipFill>
        <p:spPr>
          <a:xfrm>
            <a:off x="4852436" y="3810000"/>
            <a:ext cx="3301973" cy="2444459"/>
          </a:xfrm>
          <a:prstGeom prst="rect">
            <a:avLst/>
          </a:prstGeom>
        </p:spPr>
      </p:pic>
      <p:pic>
        <p:nvPicPr>
          <p:cNvPr id="6" name="Grafik 5">
            <a:extLst>
              <a:ext uri="{FF2B5EF4-FFF2-40B4-BE49-F238E27FC236}">
                <a16:creationId xmlns:a16="http://schemas.microsoft.com/office/drawing/2014/main" id="{D8B1B4EA-7585-4440-B949-353C0DAA3C2E}"/>
              </a:ext>
            </a:extLst>
          </p:cNvPr>
          <p:cNvPicPr>
            <a:picLocks noChangeAspect="1"/>
          </p:cNvPicPr>
          <p:nvPr/>
        </p:nvPicPr>
        <p:blipFill>
          <a:blip r:embed="rId5"/>
          <a:stretch>
            <a:fillRect/>
          </a:stretch>
        </p:blipFill>
        <p:spPr>
          <a:xfrm>
            <a:off x="1352551" y="3871026"/>
            <a:ext cx="3084418" cy="2478683"/>
          </a:xfrm>
          <a:prstGeom prst="rect">
            <a:avLst/>
          </a:prstGeom>
        </p:spPr>
      </p:pic>
      <p:pic>
        <p:nvPicPr>
          <p:cNvPr id="7" name="Grafik 6">
            <a:extLst>
              <a:ext uri="{FF2B5EF4-FFF2-40B4-BE49-F238E27FC236}">
                <a16:creationId xmlns:a16="http://schemas.microsoft.com/office/drawing/2014/main" id="{1973F5DA-4280-4728-9431-1E794C5E3315}"/>
              </a:ext>
            </a:extLst>
          </p:cNvPr>
          <p:cNvPicPr>
            <a:picLocks noChangeAspect="1"/>
          </p:cNvPicPr>
          <p:nvPr/>
        </p:nvPicPr>
        <p:blipFill>
          <a:blip r:embed="rId6"/>
          <a:stretch>
            <a:fillRect/>
          </a:stretch>
        </p:blipFill>
        <p:spPr>
          <a:xfrm>
            <a:off x="8800778" y="3767610"/>
            <a:ext cx="2707147" cy="2444459"/>
          </a:xfrm>
          <a:prstGeom prst="rect">
            <a:avLst/>
          </a:prstGeom>
        </p:spPr>
      </p:pic>
      <p:sp>
        <p:nvSpPr>
          <p:cNvPr id="12" name="Text Box 63">
            <a:extLst>
              <a:ext uri="{FF2B5EF4-FFF2-40B4-BE49-F238E27FC236}">
                <a16:creationId xmlns:a16="http://schemas.microsoft.com/office/drawing/2014/main" id="{A3583D9E-7D8B-4080-96DE-ED3E4FC05174}"/>
              </a:ext>
            </a:extLst>
          </p:cNvPr>
          <p:cNvSpPr txBox="1">
            <a:spLocks noChangeArrowheads="1"/>
          </p:cNvSpPr>
          <p:nvPr/>
        </p:nvSpPr>
        <p:spPr bwMode="auto">
          <a:xfrm>
            <a:off x="684397" y="1389605"/>
            <a:ext cx="5965372"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34290" rIns="34290">
            <a:spAutoFit/>
          </a:bodyPr>
          <a:lstStyle>
            <a:lvl1pPr marL="228600" indent="-228600">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buFontTx/>
              <a:buChar char="•"/>
            </a:pPr>
            <a:r>
              <a:rPr lang="en-US" sz="2000" dirty="0">
                <a:solidFill>
                  <a:srgbClr val="000000"/>
                </a:solidFill>
                <a:latin typeface="Verdana" charset="0"/>
              </a:rPr>
              <a:t>Compare results to in vivo measured loads</a:t>
            </a:r>
          </a:p>
          <a:p>
            <a:pPr defTabSz="685800" eaLnBrk="0" fontAlgn="base" hangingPunct="0">
              <a:spcBef>
                <a:spcPct val="0"/>
              </a:spcBef>
              <a:spcAft>
                <a:spcPct val="0"/>
              </a:spcAft>
              <a:buFontTx/>
              <a:buChar char="•"/>
            </a:pPr>
            <a:endParaRPr lang="en-US" sz="2000" dirty="0">
              <a:solidFill>
                <a:srgbClr val="000000"/>
              </a:solidFill>
              <a:latin typeface="Verdana" charset="0"/>
            </a:endParaRPr>
          </a:p>
          <a:p>
            <a:pPr defTabSz="685800" eaLnBrk="0" fontAlgn="base" hangingPunct="0">
              <a:spcBef>
                <a:spcPct val="0"/>
              </a:spcBef>
              <a:spcAft>
                <a:spcPct val="0"/>
              </a:spcAft>
              <a:buFontTx/>
              <a:buChar char="•"/>
            </a:pPr>
            <a:endParaRPr lang="en-US" sz="2000" dirty="0">
              <a:solidFill>
                <a:srgbClr val="000000"/>
              </a:solidFill>
              <a:latin typeface="Verdana" charset="0"/>
            </a:endParaRPr>
          </a:p>
          <a:p>
            <a:pPr defTabSz="685800" eaLnBrk="0" fontAlgn="base" hangingPunct="0">
              <a:spcBef>
                <a:spcPct val="0"/>
              </a:spcBef>
              <a:spcAft>
                <a:spcPct val="0"/>
              </a:spcAft>
              <a:buFontTx/>
              <a:buChar char="•"/>
            </a:pPr>
            <a:r>
              <a:rPr lang="en-US" sz="2000" dirty="0">
                <a:solidFill>
                  <a:srgbClr val="000000"/>
                </a:solidFill>
                <a:latin typeface="Verdana" charset="0"/>
              </a:rPr>
              <a:t>Compare results to previous publications</a:t>
            </a:r>
          </a:p>
        </p:txBody>
      </p:sp>
      <p:pic>
        <p:nvPicPr>
          <p:cNvPr id="8" name="Grafik 7">
            <a:extLst>
              <a:ext uri="{FF2B5EF4-FFF2-40B4-BE49-F238E27FC236}">
                <a16:creationId xmlns:a16="http://schemas.microsoft.com/office/drawing/2014/main" id="{FAA8615E-4B50-40C4-8E51-15F7390643AE}"/>
              </a:ext>
            </a:extLst>
          </p:cNvPr>
          <p:cNvPicPr>
            <a:picLocks noChangeAspect="1"/>
          </p:cNvPicPr>
          <p:nvPr/>
        </p:nvPicPr>
        <p:blipFill>
          <a:blip r:embed="rId7"/>
          <a:stretch>
            <a:fillRect/>
          </a:stretch>
        </p:blipFill>
        <p:spPr>
          <a:xfrm>
            <a:off x="6848671" y="637685"/>
            <a:ext cx="4658932" cy="2471844"/>
          </a:xfrm>
          <a:prstGeom prst="rect">
            <a:avLst/>
          </a:prstGeom>
        </p:spPr>
      </p:pic>
      <p:sp>
        <p:nvSpPr>
          <p:cNvPr id="13" name="Textfeld 12">
            <a:extLst>
              <a:ext uri="{FF2B5EF4-FFF2-40B4-BE49-F238E27FC236}">
                <a16:creationId xmlns:a16="http://schemas.microsoft.com/office/drawing/2014/main" id="{A3B6A073-8A3A-425F-A068-A9E53571BF7C}"/>
              </a:ext>
            </a:extLst>
          </p:cNvPr>
          <p:cNvSpPr txBox="1"/>
          <p:nvPr/>
        </p:nvSpPr>
        <p:spPr>
          <a:xfrm>
            <a:off x="7000876" y="3048000"/>
            <a:ext cx="3667532" cy="276999"/>
          </a:xfrm>
          <a:prstGeom prst="rect">
            <a:avLst/>
          </a:prstGeom>
          <a:noFill/>
        </p:spPr>
        <p:txBody>
          <a:bodyPr wrap="square" rtlCol="0">
            <a:spAutoFit/>
          </a:bodyPr>
          <a:lstStyle/>
          <a:p>
            <a:r>
              <a:rPr lang="de-DE" sz="1200" dirty="0" err="1"/>
              <a:t>Giarmatzi</a:t>
            </a:r>
            <a:r>
              <a:rPr lang="de-DE" sz="1200" dirty="0"/>
              <a:t> et al. 2015</a:t>
            </a:r>
            <a:endParaRPr lang="de-AT" sz="1200" dirty="0"/>
          </a:p>
        </p:txBody>
      </p:sp>
      <p:sp>
        <p:nvSpPr>
          <p:cNvPr id="15" name="Textfeld 14">
            <a:extLst>
              <a:ext uri="{FF2B5EF4-FFF2-40B4-BE49-F238E27FC236}">
                <a16:creationId xmlns:a16="http://schemas.microsoft.com/office/drawing/2014/main" id="{B509A7CA-A1EC-48EB-8AEC-7D0B40516C7B}"/>
              </a:ext>
            </a:extLst>
          </p:cNvPr>
          <p:cNvSpPr txBox="1"/>
          <p:nvPr/>
        </p:nvSpPr>
        <p:spPr>
          <a:xfrm>
            <a:off x="1374307" y="6278957"/>
            <a:ext cx="3084417" cy="276999"/>
          </a:xfrm>
          <a:prstGeom prst="rect">
            <a:avLst/>
          </a:prstGeom>
          <a:noFill/>
        </p:spPr>
        <p:txBody>
          <a:bodyPr wrap="square" rtlCol="0">
            <a:spAutoFit/>
          </a:bodyPr>
          <a:lstStyle/>
          <a:p>
            <a:r>
              <a:rPr lang="de-DE" sz="1200" dirty="0" err="1"/>
              <a:t>Example</a:t>
            </a:r>
            <a:r>
              <a:rPr lang="de-DE" sz="1200" dirty="0"/>
              <a:t> </a:t>
            </a:r>
            <a:r>
              <a:rPr lang="de-DE" sz="1200" dirty="0" err="1"/>
              <a:t>from</a:t>
            </a:r>
            <a:r>
              <a:rPr lang="de-DE" sz="1200" dirty="0"/>
              <a:t> Bühler et al. 2021</a:t>
            </a:r>
            <a:endParaRPr lang="de-AT" sz="1200" dirty="0"/>
          </a:p>
        </p:txBody>
      </p:sp>
      <p:sp>
        <p:nvSpPr>
          <p:cNvPr id="16" name="Textfeld 15">
            <a:extLst>
              <a:ext uri="{FF2B5EF4-FFF2-40B4-BE49-F238E27FC236}">
                <a16:creationId xmlns:a16="http://schemas.microsoft.com/office/drawing/2014/main" id="{5E14968E-9CFC-4D77-9915-16E9A80183A7}"/>
              </a:ext>
            </a:extLst>
          </p:cNvPr>
          <p:cNvSpPr txBox="1"/>
          <p:nvPr/>
        </p:nvSpPr>
        <p:spPr>
          <a:xfrm>
            <a:off x="8822534" y="6212069"/>
            <a:ext cx="2789466" cy="276999"/>
          </a:xfrm>
          <a:prstGeom prst="rect">
            <a:avLst/>
          </a:prstGeom>
          <a:noFill/>
        </p:spPr>
        <p:txBody>
          <a:bodyPr wrap="square" rtlCol="0">
            <a:spAutoFit/>
          </a:bodyPr>
          <a:lstStyle/>
          <a:p>
            <a:r>
              <a:rPr lang="de-DE" sz="1200" dirty="0" err="1"/>
              <a:t>Example</a:t>
            </a:r>
            <a:r>
              <a:rPr lang="de-DE" sz="1200" dirty="0"/>
              <a:t> </a:t>
            </a:r>
            <a:r>
              <a:rPr lang="de-DE" sz="1200" dirty="0" err="1"/>
              <a:t>from</a:t>
            </a:r>
            <a:r>
              <a:rPr lang="de-DE" sz="1200" dirty="0"/>
              <a:t> Kainz et al. 2020</a:t>
            </a:r>
            <a:endParaRPr lang="de-AT" sz="1200" dirty="0"/>
          </a:p>
        </p:txBody>
      </p:sp>
    </p:spTree>
    <p:extLst>
      <p:ext uri="{BB962C8B-B14F-4D97-AF65-F5344CB8AC3E}">
        <p14:creationId xmlns:p14="http://schemas.microsoft.com/office/powerpoint/2010/main" val="2645584333"/>
      </p:ext>
    </p:extLst>
  </p:cSld>
  <p:clrMapOvr>
    <a:masterClrMapping/>
  </p:clrMapOvr>
  <mc:AlternateContent xmlns:mc="http://schemas.openxmlformats.org/markup-compatibility/2006" xmlns:p14="http://schemas.microsoft.com/office/powerpoint/2010/main">
    <mc:Choice Requires="p14">
      <p:transition spd="slow" p14:dur="2000" advTm="47280"/>
    </mc:Choice>
    <mc:Fallback xmlns="">
      <p:transition spd="slow" advTm="472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95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8" name="Text Placeholder 2">
            <a:extLst>
              <a:ext uri="{FF2B5EF4-FFF2-40B4-BE49-F238E27FC236}">
                <a16:creationId xmlns:a16="http://schemas.microsoft.com/office/drawing/2014/main" id="{A0D0C449-96AF-483E-B250-F24923A4CE5D}"/>
              </a:ext>
            </a:extLst>
          </p:cNvPr>
          <p:cNvSpPr txBox="1">
            <a:spLocks/>
          </p:cNvSpPr>
          <p:nvPr/>
        </p:nvSpPr>
        <p:spPr>
          <a:xfrm>
            <a:off x="1020934" y="1740643"/>
            <a:ext cx="9357506" cy="403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mn-ea"/>
                <a:cs typeface="+mn-cs"/>
              </a:defRPr>
            </a:lvl1pPr>
            <a:lvl2pPr marL="307192"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are the input files to calculate joint reaction loads?</a:t>
            </a:r>
          </a:p>
          <a:p>
            <a:r>
              <a:rPr lang="en-US" dirty="0"/>
              <a:t>What should be the </a:t>
            </a:r>
            <a:r>
              <a:rPr lang="en-US" dirty="0" err="1"/>
              <a:t>apply_on_bodies</a:t>
            </a:r>
            <a:r>
              <a:rPr lang="en-US" dirty="0"/>
              <a:t> and </a:t>
            </a:r>
            <a:r>
              <a:rPr lang="en-US" dirty="0" err="1"/>
              <a:t>express_in_frame</a:t>
            </a:r>
            <a:r>
              <a:rPr lang="en-US" dirty="0"/>
              <a:t> inputs?</a:t>
            </a:r>
          </a:p>
          <a:p>
            <a:r>
              <a:rPr lang="en-US" dirty="0"/>
              <a:t>What are the peak hip and knee joint forces in the 3 different axis?</a:t>
            </a:r>
          </a:p>
        </p:txBody>
      </p:sp>
    </p:spTree>
    <p:extLst>
      <p:ext uri="{BB962C8B-B14F-4D97-AF65-F5344CB8AC3E}">
        <p14:creationId xmlns:p14="http://schemas.microsoft.com/office/powerpoint/2010/main" val="27764402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Effects</a:t>
            </a:r>
            <a:r>
              <a:rPr lang="de-AT" sz="3200" dirty="0"/>
              <a:t> </a:t>
            </a:r>
            <a:r>
              <a:rPr lang="de-AT" sz="3200" dirty="0" err="1"/>
              <a:t>of</a:t>
            </a:r>
            <a:r>
              <a:rPr lang="de-AT" sz="3200" dirty="0"/>
              <a:t> </a:t>
            </a:r>
            <a:r>
              <a:rPr lang="de-AT" sz="3200" dirty="0" err="1"/>
              <a:t>surgery</a:t>
            </a:r>
            <a:r>
              <a:rPr lang="de-AT" sz="3200" dirty="0"/>
              <a:t> </a:t>
            </a:r>
            <a:r>
              <a:rPr lang="de-AT" sz="3200" dirty="0" err="1"/>
              <a:t>transfer</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96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a:t>
            </a:r>
          </a:p>
        </p:txBody>
      </p:sp>
    </p:spTree>
    <p:extLst>
      <p:ext uri="{BB962C8B-B14F-4D97-AF65-F5344CB8AC3E}">
        <p14:creationId xmlns:p14="http://schemas.microsoft.com/office/powerpoint/2010/main" val="32072317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and </a:t>
            </a:r>
            <a:r>
              <a:rPr lang="de-AT" sz="3200" dirty="0" err="1"/>
              <a:t>joint</a:t>
            </a:r>
            <a:r>
              <a:rPr lang="de-AT" sz="3200" dirty="0"/>
              <a:t> </a:t>
            </a:r>
            <a:r>
              <a:rPr lang="de-AT" sz="3200" dirty="0" err="1"/>
              <a:t>loading</a:t>
            </a:r>
            <a:r>
              <a:rPr lang="de-AT" sz="3200" dirty="0"/>
              <a:t> </a:t>
            </a:r>
            <a:r>
              <a:rPr lang="de-AT" sz="3200" dirty="0" err="1"/>
              <a:t>during</a:t>
            </a:r>
            <a:r>
              <a:rPr lang="de-AT" sz="3200" dirty="0"/>
              <a:t> </a:t>
            </a:r>
            <a:r>
              <a:rPr lang="de-AT" sz="3200" dirty="0" err="1"/>
              <a:t>running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97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a:t>
            </a:r>
          </a:p>
        </p:txBody>
      </p:sp>
    </p:spTree>
    <p:extLst>
      <p:ext uri="{BB962C8B-B14F-4D97-AF65-F5344CB8AC3E}">
        <p14:creationId xmlns:p14="http://schemas.microsoft.com/office/powerpoint/2010/main" val="37854920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Effects</a:t>
            </a:r>
            <a:r>
              <a:rPr lang="de-AT" sz="3200" dirty="0"/>
              <a:t> </a:t>
            </a:r>
            <a:r>
              <a:rPr lang="de-AT" sz="3200" dirty="0" err="1"/>
              <a:t>of</a:t>
            </a:r>
            <a:r>
              <a:rPr lang="de-AT" sz="3200" dirty="0"/>
              <a:t> </a:t>
            </a:r>
            <a:r>
              <a:rPr lang="de-AT" sz="3200" dirty="0" err="1"/>
              <a:t>bone</a:t>
            </a:r>
            <a:r>
              <a:rPr lang="de-AT" sz="3200" dirty="0"/>
              <a:t> </a:t>
            </a:r>
            <a:r>
              <a:rPr lang="de-AT" sz="3200" dirty="0" err="1"/>
              <a:t>geometry</a:t>
            </a:r>
            <a:r>
              <a:rPr lang="de-AT" sz="3200" dirty="0"/>
              <a:t> on </a:t>
            </a:r>
            <a:r>
              <a:rPr lang="de-AT" sz="3200" dirty="0" err="1"/>
              <a:t>joint</a:t>
            </a:r>
            <a:r>
              <a:rPr lang="de-AT" sz="3200" dirty="0"/>
              <a:t> </a:t>
            </a:r>
            <a:r>
              <a:rPr lang="de-AT" sz="3200" dirty="0" err="1"/>
              <a:t>loading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98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TD01 and P01</a:t>
            </a:r>
          </a:p>
        </p:txBody>
      </p:sp>
    </p:spTree>
    <p:extLst>
      <p:ext uri="{BB962C8B-B14F-4D97-AF65-F5344CB8AC3E}">
        <p14:creationId xmlns:p14="http://schemas.microsoft.com/office/powerpoint/2010/main" val="12185425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99</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spTree>
    <p:extLst>
      <p:ext uri="{BB962C8B-B14F-4D97-AF65-F5344CB8AC3E}">
        <p14:creationId xmlns:p14="http://schemas.microsoft.com/office/powerpoint/2010/main" val="19477131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6|25.4"/>
</p:tagLst>
</file>

<file path=ppt/tags/tag2.xml><?xml version="1.0" encoding="utf-8"?>
<p:tagLst xmlns:a="http://schemas.openxmlformats.org/drawingml/2006/main" xmlns:r="http://schemas.openxmlformats.org/officeDocument/2006/relationships" xmlns:p="http://schemas.openxmlformats.org/presentationml/2006/main">
  <p:tag name="TIMING" val="|18.9|5.7|29.1"/>
</p:tagLst>
</file>

<file path=ppt/tags/tag3.xml><?xml version="1.0" encoding="utf-8"?>
<p:tagLst xmlns:a="http://schemas.openxmlformats.org/drawingml/2006/main" xmlns:r="http://schemas.openxmlformats.org/officeDocument/2006/relationships" xmlns:p="http://schemas.openxmlformats.org/presentationml/2006/main">
  <p:tag name="TIMING" val="|20.2"/>
</p:tagLst>
</file>

<file path=ppt/tags/tag4.xml><?xml version="1.0" encoding="utf-8"?>
<p:tagLst xmlns:a="http://schemas.openxmlformats.org/drawingml/2006/main" xmlns:r="http://schemas.openxmlformats.org/officeDocument/2006/relationships" xmlns:p="http://schemas.openxmlformats.org/presentationml/2006/main">
  <p:tag name="TIMING" val="|9.3|6.5|1.6|3.1|4.1|3.5|12.1"/>
</p:tagLst>
</file>

<file path=ppt/tags/tag5.xml><?xml version="1.0" encoding="utf-8"?>
<p:tagLst xmlns:a="http://schemas.openxmlformats.org/drawingml/2006/main" xmlns:r="http://schemas.openxmlformats.org/officeDocument/2006/relationships" xmlns:p="http://schemas.openxmlformats.org/presentationml/2006/main">
  <p:tag name="TIMING" val="|5|9.1|16.8|8.3|6.7"/>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2999</TotalTime>
  <Words>3430</Words>
  <Application>Microsoft Office PowerPoint</Application>
  <PresentationFormat>Widescreen</PresentationFormat>
  <Paragraphs>585</Paragraphs>
  <Slides>100</Slides>
  <Notes>27</Notes>
  <HiddenSlides>0</HiddenSlides>
  <MMClips>7</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13" baseType="lpstr">
      <vt:lpstr>MS PGothic</vt:lpstr>
      <vt:lpstr>MS PGothic</vt:lpstr>
      <vt:lpstr>Arial</vt:lpstr>
      <vt:lpstr>Calibri</vt:lpstr>
      <vt:lpstr>Calibri Light</vt:lpstr>
      <vt:lpstr>Consolas</vt:lpstr>
      <vt:lpstr>Symbol</vt:lpstr>
      <vt:lpstr>Times</vt:lpstr>
      <vt:lpstr>Times New Roman</vt:lpstr>
      <vt:lpstr>Verdana</vt:lpstr>
      <vt:lpstr>Wingdings</vt:lpstr>
      <vt:lpstr>Office Theme</vt:lpstr>
      <vt:lpstr>Equation</vt:lpstr>
      <vt:lpstr>Blended intensive programme – Introduction to OpenSim</vt:lpstr>
      <vt:lpstr>PowerPoint Presentation</vt:lpstr>
      <vt:lpstr>Hans</vt:lpstr>
      <vt:lpstr>Bas</vt:lpstr>
      <vt:lpstr>PowerPoint Presentation</vt:lpstr>
      <vt:lpstr>PowerPoint Presentation</vt:lpstr>
      <vt:lpstr>Main problems with in-vivo measurements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Modeling in opensim</vt:lpstr>
      <vt:lpstr>Inverse vs forward simulations</vt:lpstr>
      <vt:lpstr>Inverse approach</vt:lpstr>
      <vt:lpstr>What is a musculoskeletal model?</vt:lpstr>
      <vt:lpstr>Time to practice (use the folder “Hello_world_of_simulations”)</vt:lpstr>
      <vt:lpstr>Questions</vt:lpstr>
      <vt:lpstr>File types</vt:lpstr>
      <vt:lpstr>Time to practice (practice plotting and explore files)</vt:lpstr>
      <vt:lpstr>Questions</vt:lpstr>
      <vt:lpstr>Break (10-15 min) </vt:lpstr>
      <vt:lpstr>GUI vs CMD  </vt:lpstr>
      <vt:lpstr>Run your first simulations</vt:lpstr>
      <vt:lpstr>Time to practice (perform all analysis and plot results)</vt:lpstr>
      <vt:lpstr>Questions</vt:lpstr>
      <vt:lpstr>External biomechanics</vt:lpstr>
      <vt:lpstr>Time to practice (Sprinting)</vt:lpstr>
      <vt:lpstr>Questions</vt:lpstr>
      <vt:lpstr>Scaling problems</vt:lpstr>
      <vt:lpstr>Why scaling?</vt:lpstr>
      <vt:lpstr>Why scaling?</vt:lpstr>
      <vt:lpstr>Scaling</vt:lpstr>
      <vt:lpstr>Definition of scale factors</vt:lpstr>
      <vt:lpstr>PowerPoint Presentation</vt:lpstr>
      <vt:lpstr>PowerPoint Presentation</vt:lpstr>
      <vt:lpstr>PowerPoint Presentation</vt:lpstr>
      <vt:lpstr>Direct Kinematics (DK)</vt:lpstr>
      <vt:lpstr>PowerPoint Presentation</vt:lpstr>
      <vt:lpstr>PowerPoint Presentation</vt:lpstr>
      <vt:lpstr>PowerPoint Presentation</vt:lpstr>
      <vt:lpstr>PowerPoint Presentation</vt:lpstr>
      <vt:lpstr>MSK modeling</vt:lpstr>
      <vt:lpstr>PowerPoint Presentation</vt:lpstr>
      <vt:lpstr>PowerPoint Presentation</vt:lpstr>
      <vt:lpstr>PowerPoint Presentation</vt:lpstr>
      <vt:lpstr>Time to practice (inverse kinematics with different settings)</vt:lpstr>
      <vt:lpstr>Questions</vt:lpstr>
      <vt:lpstr>Torque (τ)/Moment (M)</vt:lpstr>
      <vt:lpstr>Torque (τ)/Moment (M)</vt:lpstr>
      <vt:lpstr>Time to practice (inverse dynamics)</vt:lpstr>
      <vt:lpstr>Questions</vt:lpstr>
      <vt:lpstr>Questions</vt:lpstr>
      <vt:lpstr>Set-up files matter</vt:lpstr>
      <vt:lpstr>Questions</vt:lpstr>
      <vt:lpstr>PowerPoint Presentation</vt:lpstr>
      <vt:lpstr>Residual reduction analysis</vt:lpstr>
      <vt:lpstr>Inverse dynamics leads to residuals forces / moments</vt:lpstr>
      <vt:lpstr>RRA tool minimizes these residuals</vt:lpstr>
      <vt:lpstr>PowerPoint Presentation</vt:lpstr>
      <vt:lpstr>Residual reduction analysis</vt:lpstr>
      <vt:lpstr>Constrains for force and kinematic adjustments</vt:lpstr>
      <vt:lpstr>Questions</vt:lpstr>
      <vt:lpstr>Time to practice (residual reduction analysis)</vt:lpstr>
      <vt:lpstr>Questions</vt:lpstr>
      <vt:lpstr>How to access my results</vt:lpstr>
      <vt:lpstr>Questions</vt:lpstr>
      <vt:lpstr>Muscle forces in OpenSim</vt:lpstr>
      <vt:lpstr>Time to practice (plot moment arms)</vt:lpstr>
      <vt:lpstr>PowerPoint Presentation</vt:lpstr>
      <vt:lpstr>Muscle are represented as a single fibre </vt:lpstr>
      <vt:lpstr>Model assumptions</vt:lpstr>
      <vt:lpstr>The main muscle parameters</vt:lpstr>
      <vt:lpstr>Static optimization</vt:lpstr>
      <vt:lpstr>The Muscle Force Distribution Problem</vt:lpstr>
      <vt:lpstr>Static optimization formulation</vt:lpstr>
      <vt:lpstr>Time to practice (static optimisation)</vt:lpstr>
      <vt:lpstr>Questions</vt:lpstr>
      <vt:lpstr>Time to practice (static optimisation – walking data)</vt:lpstr>
      <vt:lpstr>Questions</vt:lpstr>
      <vt:lpstr>PowerPoint Presentation</vt:lpstr>
      <vt:lpstr>Analyze tool to investigating a simulation</vt:lpstr>
      <vt:lpstr>PowerPoint Presentation</vt:lpstr>
      <vt:lpstr>PowerPoint Presentation</vt:lpstr>
      <vt:lpstr>PowerPoint Presentation</vt:lpstr>
      <vt:lpstr>Time to practice (joint reaction analyse)</vt:lpstr>
      <vt:lpstr>PowerPoint Presentation</vt:lpstr>
      <vt:lpstr>Questions</vt:lpstr>
      <vt:lpstr>Effects of surgery transfer</vt:lpstr>
      <vt:lpstr>Muscle and joint loading during running</vt:lpstr>
      <vt:lpstr>Effects of bone geometry on joint loading</vt:lpstr>
      <vt:lpstr>Musculoskeletal (MSK) modeling</vt:lpstr>
      <vt:lpstr>Musculoskeletal (MSK) modeling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Basílio Gonçalves</dc:creator>
  <cp:lastModifiedBy>Basílio Gonçalves</cp:lastModifiedBy>
  <cp:revision>109</cp:revision>
  <dcterms:created xsi:type="dcterms:W3CDTF">2023-10-03T13:58:14Z</dcterms:created>
  <dcterms:modified xsi:type="dcterms:W3CDTF">2023-10-11T12:52:49Z</dcterms:modified>
</cp:coreProperties>
</file>